
<file path=[Content_Types].xml><?xml version="1.0" encoding="utf-8"?>
<Types xmlns="http://schemas.openxmlformats.org/package/2006/content-types">
  <Default Extension="xml" ContentType="application/xml"/>
  <Default Extension="jpg&amp;ehk=SDso3" ContentType="image/jpeg"/>
  <Default Extension="jpeg" ContentType="image/jpeg"/>
  <Default Extension="jpg" ContentType="image/jpeg"/>
  <Default Extension="tiff" ContentType="image/tiff"/>
  <Default Extension="jpg&amp;ehk=1bcAsg" ContentType="image/jpeg"/>
  <Default Extension="rels" ContentType="application/vnd.openxmlformats-package.relationships+xml"/>
  <Default Extension="GIF&amp;ehk=6C" ContentType="image/gif"/>
  <Default Extension="wdp" ContentType="image/vnd.ms-photo"/>
  <Default Extension="png" ContentType="image/png"/>
  <Default Extension="png&amp;ehk=10ltrjpziZ"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998" r:id="rId2"/>
    <p:sldMasterId id="2147484022" r:id="rId3"/>
    <p:sldMasterId id="2147484040" r:id="rId4"/>
    <p:sldMasterId id="2147484220" r:id="rId5"/>
    <p:sldMasterId id="2147484303" r:id="rId6"/>
  </p:sldMasterIdLst>
  <p:notesMasterIdLst>
    <p:notesMasterId r:id="rId66"/>
  </p:notesMasterIdLst>
  <p:sldIdLst>
    <p:sldId id="277" r:id="rId7"/>
    <p:sldId id="278" r:id="rId8"/>
    <p:sldId id="279" r:id="rId9"/>
    <p:sldId id="280" r:id="rId10"/>
    <p:sldId id="281" r:id="rId11"/>
    <p:sldId id="282" r:id="rId12"/>
    <p:sldId id="283" r:id="rId13"/>
    <p:sldId id="284" r:id="rId14"/>
    <p:sldId id="285" r:id="rId15"/>
    <p:sldId id="256" r:id="rId16"/>
    <p:sldId id="257" r:id="rId17"/>
    <p:sldId id="258" r:id="rId18"/>
    <p:sldId id="259" r:id="rId19"/>
    <p:sldId id="260" r:id="rId20"/>
    <p:sldId id="261" r:id="rId21"/>
    <p:sldId id="262" r:id="rId22"/>
    <p:sldId id="264" r:id="rId23"/>
    <p:sldId id="263" r:id="rId24"/>
    <p:sldId id="26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266" r:id="rId43"/>
    <p:sldId id="267" r:id="rId44"/>
    <p:sldId id="268" r:id="rId45"/>
    <p:sldId id="269" r:id="rId46"/>
    <p:sldId id="270" r:id="rId47"/>
    <p:sldId id="271" r:id="rId48"/>
    <p:sldId id="303" r:id="rId49"/>
    <p:sldId id="272" r:id="rId50"/>
    <p:sldId id="273" r:id="rId51"/>
    <p:sldId id="274" r:id="rId52"/>
    <p:sldId id="275" r:id="rId53"/>
    <p:sldId id="276" r:id="rId54"/>
    <p:sldId id="304" r:id="rId55"/>
    <p:sldId id="305" r:id="rId56"/>
    <p:sldId id="306" r:id="rId57"/>
    <p:sldId id="307" r:id="rId58"/>
    <p:sldId id="308" r:id="rId59"/>
    <p:sldId id="309" r:id="rId60"/>
    <p:sldId id="310" r:id="rId61"/>
    <p:sldId id="311" r:id="rId62"/>
    <p:sldId id="312" r:id="rId63"/>
    <p:sldId id="313" r:id="rId64"/>
    <p:sldId id="314" r:id="rId6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89660" autoAdjust="0"/>
  </p:normalViewPr>
  <p:slideViewPr>
    <p:cSldViewPr snapToGrid="0">
      <p:cViewPr varScale="1">
        <p:scale>
          <a:sx n="100" d="100"/>
          <a:sy n="100" d="100"/>
        </p:scale>
        <p:origin x="1040"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notesMaster" Target="notesMasters/notesMaster1.xml"/><Relationship Id="rId67" Type="http://schemas.openxmlformats.org/officeDocument/2006/relationships/presProps" Target="presProps.xml"/><Relationship Id="rId68" Type="http://schemas.openxmlformats.org/officeDocument/2006/relationships/viewProps" Target="viewProps.xml"/><Relationship Id="rId69" Type="http://schemas.openxmlformats.org/officeDocument/2006/relationships/theme" Target="theme/theme1.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70" Type="http://schemas.openxmlformats.org/officeDocument/2006/relationships/tableStyles" Target="tableStyles.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C7A73-1781-4EE1-A291-1CD795232060}" type="datetimeFigureOut">
              <a:rPr lang="en-US" smtClean="0"/>
              <a:t>11/13/17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284FEA-7943-4D11-BB9F-4DAA79D40D4D}" type="slidenum">
              <a:rPr lang="en-US" smtClean="0"/>
              <a:t>‹#›</a:t>
            </a:fld>
            <a:endParaRPr lang="en-US"/>
          </a:p>
        </p:txBody>
      </p:sp>
    </p:spTree>
    <p:extLst>
      <p:ext uri="{BB962C8B-B14F-4D97-AF65-F5344CB8AC3E}">
        <p14:creationId xmlns:p14="http://schemas.microsoft.com/office/powerpoint/2010/main" val="1351766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err="1">
                <a:solidFill>
                  <a:schemeClr val="tx1"/>
                </a:solidFill>
                <a:effectLst/>
                <a:latin typeface="+mn-lt"/>
                <a:ea typeface="+mn-ea"/>
                <a:cs typeface="+mn-cs"/>
              </a:rPr>
              <a:t>Balantidium</a:t>
            </a:r>
            <a:r>
              <a:rPr lang="en-US" sz="1200" b="0" i="1" kern="1200" dirty="0">
                <a:solidFill>
                  <a:schemeClr val="tx1"/>
                </a:solidFill>
                <a:effectLst/>
                <a:latin typeface="+mn-lt"/>
                <a:ea typeface="+mn-ea"/>
                <a:cs typeface="+mn-cs"/>
              </a:rPr>
              <a:t> coli</a:t>
            </a:r>
            <a:r>
              <a:rPr lang="en-US" sz="1200" b="0" i="0" kern="1200" dirty="0">
                <a:solidFill>
                  <a:schemeClr val="tx1"/>
                </a:solidFill>
                <a:effectLst/>
                <a:latin typeface="+mn-lt"/>
                <a:ea typeface="+mn-ea"/>
                <a:cs typeface="+mn-cs"/>
              </a:rPr>
              <a:t> is an intestinal protozoan parasite that causes the infection called </a:t>
            </a:r>
            <a:r>
              <a:rPr lang="en-US" sz="1200" b="0" i="0" kern="1200" dirty="0" err="1">
                <a:solidFill>
                  <a:schemeClr val="tx1"/>
                </a:solidFill>
                <a:effectLst/>
                <a:latin typeface="+mn-lt"/>
                <a:ea typeface="+mn-ea"/>
                <a:cs typeface="+mn-cs"/>
              </a:rPr>
              <a:t>balantidiasis</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While this type of infection is uncommon in the United States, humans and other mammals can become infected with </a:t>
            </a:r>
            <a:r>
              <a:rPr lang="en-US" sz="1200" b="0" i="1" kern="1200" dirty="0" err="1">
                <a:solidFill>
                  <a:schemeClr val="tx1"/>
                </a:solidFill>
                <a:effectLst/>
                <a:latin typeface="+mn-lt"/>
                <a:ea typeface="+mn-ea"/>
                <a:cs typeface="+mn-cs"/>
              </a:rPr>
              <a:t>Balantidium</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coli</a:t>
            </a:r>
            <a:r>
              <a:rPr lang="en-US" sz="1200" b="0" i="0" kern="1200" dirty="0">
                <a:solidFill>
                  <a:schemeClr val="tx1"/>
                </a:solidFill>
                <a:effectLst/>
                <a:latin typeface="+mn-lt"/>
                <a:ea typeface="+mn-ea"/>
                <a:cs typeface="+mn-cs"/>
              </a:rPr>
              <a:t> by ingesting infective cysts from food and water that is contaminated by feces.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Mostly asymptomatic, </a:t>
            </a:r>
            <a:r>
              <a:rPr lang="en-US" sz="1200" b="0" i="1" kern="1200" dirty="0" err="1">
                <a:solidFill>
                  <a:schemeClr val="tx1"/>
                </a:solidFill>
                <a:effectLst/>
                <a:latin typeface="+mn-lt"/>
                <a:ea typeface="+mn-ea"/>
                <a:cs typeface="+mn-cs"/>
              </a:rPr>
              <a:t>Balantidium</a:t>
            </a:r>
            <a:r>
              <a:rPr lang="en-US" sz="1200" b="0" i="0" kern="1200" dirty="0">
                <a:solidFill>
                  <a:schemeClr val="tx1"/>
                </a:solidFill>
                <a:effectLst/>
                <a:latin typeface="+mn-lt"/>
                <a:ea typeface="+mn-ea"/>
                <a:cs typeface="+mn-cs"/>
              </a:rPr>
              <a:t> infection can cause such symptoms as diarrhea and abdominal pain.</a:t>
            </a:r>
            <a:endParaRPr lang="en-US" dirty="0"/>
          </a:p>
        </p:txBody>
      </p:sp>
      <p:sp>
        <p:nvSpPr>
          <p:cNvPr id="4" name="Slide Number Placeholder 3"/>
          <p:cNvSpPr>
            <a:spLocks noGrp="1"/>
          </p:cNvSpPr>
          <p:nvPr>
            <p:ph type="sldNum" sz="quarter" idx="10"/>
          </p:nvPr>
        </p:nvSpPr>
        <p:spPr/>
        <p:txBody>
          <a:bodyPr/>
          <a:lstStyle/>
          <a:p>
            <a:fld id="{31284FEA-7943-4D11-BB9F-4DAA79D40D4D}" type="slidenum">
              <a:rPr lang="en-US" smtClean="0"/>
              <a:t>10</a:t>
            </a:fld>
            <a:endParaRPr lang="en-US"/>
          </a:p>
        </p:txBody>
      </p:sp>
    </p:spTree>
    <p:extLst>
      <p:ext uri="{BB962C8B-B14F-4D97-AF65-F5344CB8AC3E}">
        <p14:creationId xmlns:p14="http://schemas.microsoft.com/office/powerpoint/2010/main" val="236810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pigs are an animal reservoir, human infections occur more frequently in areas where pigs are raised, especially if good hygiene is not practiced.</a:t>
            </a:r>
            <a:endParaRPr lang="en-US" dirty="0"/>
          </a:p>
        </p:txBody>
      </p:sp>
      <p:sp>
        <p:nvSpPr>
          <p:cNvPr id="4" name="Slide Number Placeholder 3"/>
          <p:cNvSpPr>
            <a:spLocks noGrp="1"/>
          </p:cNvSpPr>
          <p:nvPr>
            <p:ph type="sldNum" sz="quarter" idx="10"/>
          </p:nvPr>
        </p:nvSpPr>
        <p:spPr/>
        <p:txBody>
          <a:bodyPr/>
          <a:lstStyle/>
          <a:p>
            <a:fld id="{31284FEA-7943-4D11-BB9F-4DAA79D40D4D}" type="slidenum">
              <a:rPr lang="en-US" smtClean="0"/>
              <a:t>11</a:t>
            </a:fld>
            <a:endParaRPr lang="en-US"/>
          </a:p>
        </p:txBody>
      </p:sp>
    </p:spTree>
    <p:extLst>
      <p:ext uri="{BB962C8B-B14F-4D97-AF65-F5344CB8AC3E}">
        <p14:creationId xmlns:p14="http://schemas.microsoft.com/office/powerpoint/2010/main" val="793842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Several </a:t>
            </a:r>
            <a:r>
              <a:rPr lang="en-US" sz="1200" b="0" i="1" kern="1200" dirty="0" err="1">
                <a:solidFill>
                  <a:schemeClr val="tx1"/>
                </a:solidFill>
                <a:effectLst/>
                <a:latin typeface="+mn-lt"/>
                <a:ea typeface="+mn-ea"/>
                <a:cs typeface="+mn-cs"/>
              </a:rPr>
              <a:t>Balantidium</a:t>
            </a:r>
            <a:r>
              <a:rPr lang="en-US" sz="1200" b="0" i="0" kern="1200" dirty="0">
                <a:solidFill>
                  <a:schemeClr val="tx1"/>
                </a:solidFill>
                <a:effectLst/>
                <a:latin typeface="+mn-lt"/>
                <a:ea typeface="+mn-ea"/>
                <a:cs typeface="+mn-cs"/>
              </a:rPr>
              <a:t> spp. have been recorded throughout the world in various species of crustacea, insects, fish, amphibia and mammals (including humans). Infections by </a:t>
            </a:r>
            <a:r>
              <a:rPr lang="en-US" sz="1200" b="0" i="1" kern="1200" dirty="0">
                <a:solidFill>
                  <a:schemeClr val="tx1"/>
                </a:solidFill>
                <a:effectLst/>
                <a:latin typeface="+mn-lt"/>
                <a:ea typeface="+mn-ea"/>
                <a:cs typeface="+mn-cs"/>
              </a:rPr>
              <a:t>B. coli</a:t>
            </a:r>
            <a:r>
              <a:rPr lang="en-US" sz="1200" b="0" i="0" kern="1200" dirty="0">
                <a:solidFill>
                  <a:schemeClr val="tx1"/>
                </a:solidFill>
                <a:effectLst/>
                <a:latin typeface="+mn-lt"/>
                <a:ea typeface="+mn-ea"/>
                <a:cs typeface="+mn-cs"/>
              </a:rPr>
              <a:t> are particularly prevalent in pigs, monkeys and humans, especially in the tropics, with zoonotic transmission frequently implicated by epidemiological studies.</a:t>
            </a:r>
            <a:endParaRPr lang="en-US" dirty="0"/>
          </a:p>
        </p:txBody>
      </p:sp>
      <p:sp>
        <p:nvSpPr>
          <p:cNvPr id="4" name="Slide Number Placeholder 3"/>
          <p:cNvSpPr>
            <a:spLocks noGrp="1"/>
          </p:cNvSpPr>
          <p:nvPr>
            <p:ph type="sldNum" sz="quarter" idx="10"/>
          </p:nvPr>
        </p:nvSpPr>
        <p:spPr/>
        <p:txBody>
          <a:bodyPr/>
          <a:lstStyle/>
          <a:p>
            <a:fld id="{31284FEA-7943-4D11-BB9F-4DAA79D40D4D}" type="slidenum">
              <a:rPr lang="en-US" smtClean="0"/>
              <a:t>14</a:t>
            </a:fld>
            <a:endParaRPr lang="en-US"/>
          </a:p>
        </p:txBody>
      </p:sp>
    </p:spTree>
    <p:extLst>
      <p:ext uri="{BB962C8B-B14F-4D97-AF65-F5344CB8AC3E}">
        <p14:creationId xmlns:p14="http://schemas.microsoft.com/office/powerpoint/2010/main" val="1204024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284FEA-7943-4D11-BB9F-4DAA79D40D4D}" type="slidenum">
              <a:rPr lang="en-US" smtClean="0"/>
              <a:t>17</a:t>
            </a:fld>
            <a:endParaRPr lang="en-US"/>
          </a:p>
        </p:txBody>
      </p:sp>
    </p:spTree>
    <p:extLst>
      <p:ext uri="{BB962C8B-B14F-4D97-AF65-F5344CB8AC3E}">
        <p14:creationId xmlns:p14="http://schemas.microsoft.com/office/powerpoint/2010/main" val="1962967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Cysts are the parasite stage responsible for transmission of </a:t>
            </a:r>
            <a:r>
              <a:rPr lang="en-US" sz="1200" b="0" i="0" kern="1200" dirty="0" err="1">
                <a:solidFill>
                  <a:schemeClr val="tx1"/>
                </a:solidFill>
                <a:effectLst/>
                <a:latin typeface="+mn-lt"/>
                <a:ea typeface="+mn-ea"/>
                <a:cs typeface="+mn-cs"/>
              </a:rPr>
              <a:t>balantidiasis</a:t>
            </a:r>
            <a:r>
              <a:rPr lang="en-US" sz="1200" b="0" i="0" kern="1200" dirty="0">
                <a:solidFill>
                  <a:schemeClr val="tx1"/>
                </a:solidFill>
                <a:effectLst/>
                <a:latin typeface="+mn-lt"/>
                <a:ea typeface="+mn-ea"/>
                <a:cs typeface="+mn-cs"/>
              </a:rPr>
              <a:t> . The host most often acquires the cyst through ingestion of contaminated food or water . Following ingestion, excystation occurs in the small intestine, and the trophozoites colonize the large intestine . The trophozoites reside in the lumen of the large intestine of humans and animals, where they replicate by binary fission, during which conjugation may occur . Trophozoites undergo encystation to produce infective cysts . Some trophozoites invade the wall of the colon and multiply. Some return to the lumen and disintegrate. Mature cysts are passed with feces .</a:t>
            </a:r>
            <a:endParaRPr lang="en-US" dirty="0"/>
          </a:p>
        </p:txBody>
      </p:sp>
      <p:sp>
        <p:nvSpPr>
          <p:cNvPr id="4" name="Slide Number Placeholder 3"/>
          <p:cNvSpPr>
            <a:spLocks noGrp="1"/>
          </p:cNvSpPr>
          <p:nvPr>
            <p:ph type="sldNum" sz="quarter" idx="10"/>
          </p:nvPr>
        </p:nvSpPr>
        <p:spPr/>
        <p:txBody>
          <a:bodyPr/>
          <a:lstStyle/>
          <a:p>
            <a:fld id="{31284FEA-7943-4D11-BB9F-4DAA79D40D4D}" type="slidenum">
              <a:rPr lang="en-US" smtClean="0"/>
              <a:t>18</a:t>
            </a:fld>
            <a:endParaRPr lang="en-US"/>
          </a:p>
        </p:txBody>
      </p:sp>
    </p:spTree>
    <p:extLst>
      <p:ext uri="{BB962C8B-B14F-4D97-AF65-F5344CB8AC3E}">
        <p14:creationId xmlns:p14="http://schemas.microsoft.com/office/powerpoint/2010/main" val="3214473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Tropical climates are a prime laying ground for microbial growth, They provide a setting for diverse microbial niches and evolution. Communities of microbes can be characterized by these ecotypes and functions. A tropical environment vs a </a:t>
            </a:r>
            <a:r>
              <a:rPr lang="en-US" dirty="0" err="1"/>
              <a:t>derssert</a:t>
            </a:r>
            <a:r>
              <a:rPr lang="en-US" dirty="0"/>
              <a:t> environment are incredibly diverse and retain untold biotechnology potential. Tropical </a:t>
            </a:r>
            <a:r>
              <a:rPr lang="en-US" dirty="0" err="1"/>
              <a:t>envirnments</a:t>
            </a:r>
            <a:r>
              <a:rPr lang="en-US" dirty="0"/>
              <a:t> are mostly in developing countries which leeway for poor sanitation and hygiene to prevent microbe growth. https://link.springer.com/referenceworkentry/10.1007/978-3-642-30123-0_115</a:t>
            </a:r>
          </a:p>
          <a:p>
            <a:endParaRPr lang="en-US" dirty="0"/>
          </a:p>
        </p:txBody>
      </p:sp>
      <p:sp>
        <p:nvSpPr>
          <p:cNvPr id="4" name="Slide Number Placeholder 3"/>
          <p:cNvSpPr>
            <a:spLocks noGrp="1"/>
          </p:cNvSpPr>
          <p:nvPr>
            <p:ph type="sldNum" sz="quarter" idx="10"/>
          </p:nvPr>
        </p:nvSpPr>
        <p:spPr/>
        <p:txBody>
          <a:bodyPr/>
          <a:lstStyle/>
          <a:p>
            <a:fld id="{8635533E-143A-4D92-AA98-C60DA8D5F58C}" type="slidenum">
              <a:rPr lang="en-US" smtClean="0"/>
              <a:t>21</a:t>
            </a:fld>
            <a:endParaRPr lang="en-US"/>
          </a:p>
        </p:txBody>
      </p:sp>
    </p:spTree>
    <p:extLst>
      <p:ext uri="{BB962C8B-B14F-4D97-AF65-F5344CB8AC3E}">
        <p14:creationId xmlns:p14="http://schemas.microsoft.com/office/powerpoint/2010/main" val="170274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35533E-143A-4D92-AA98-C60DA8D5F58C}" type="slidenum">
              <a:rPr lang="en-US" smtClean="0"/>
              <a:t>22</a:t>
            </a:fld>
            <a:endParaRPr lang="en-US"/>
          </a:p>
        </p:txBody>
      </p:sp>
    </p:spTree>
    <p:extLst>
      <p:ext uri="{BB962C8B-B14F-4D97-AF65-F5344CB8AC3E}">
        <p14:creationId xmlns:p14="http://schemas.microsoft.com/office/powerpoint/2010/main" val="641762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http://www.sciencedirect.com/science/article/pii/S0035920305000647</a:t>
            </a:r>
          </a:p>
        </p:txBody>
      </p:sp>
      <p:sp>
        <p:nvSpPr>
          <p:cNvPr id="4" name="Slide Number Placeholder 3"/>
          <p:cNvSpPr>
            <a:spLocks noGrp="1"/>
          </p:cNvSpPr>
          <p:nvPr>
            <p:ph type="sldNum" sz="quarter" idx="10"/>
          </p:nvPr>
        </p:nvSpPr>
        <p:spPr/>
        <p:txBody>
          <a:bodyPr/>
          <a:lstStyle/>
          <a:p>
            <a:fld id="{8635533E-143A-4D92-AA98-C60DA8D5F58C}" type="slidenum">
              <a:rPr lang="en-US" smtClean="0"/>
              <a:t>24</a:t>
            </a:fld>
            <a:endParaRPr lang="en-US"/>
          </a:p>
        </p:txBody>
      </p:sp>
    </p:spTree>
    <p:extLst>
      <p:ext uri="{BB962C8B-B14F-4D97-AF65-F5344CB8AC3E}">
        <p14:creationId xmlns:p14="http://schemas.microsoft.com/office/powerpoint/2010/main" val="1150768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https://www2.health.vic.gov.au/public-health/infectious-diseases/disease-information-advice/amoebiasis</a:t>
            </a:r>
          </a:p>
        </p:txBody>
      </p:sp>
      <p:sp>
        <p:nvSpPr>
          <p:cNvPr id="4" name="Slide Number Placeholder 3"/>
          <p:cNvSpPr>
            <a:spLocks noGrp="1"/>
          </p:cNvSpPr>
          <p:nvPr>
            <p:ph type="sldNum" sz="quarter" idx="10"/>
          </p:nvPr>
        </p:nvSpPr>
        <p:spPr/>
        <p:txBody>
          <a:bodyPr/>
          <a:lstStyle/>
          <a:p>
            <a:fld id="{8635533E-143A-4D92-AA98-C60DA8D5F58C}" type="slidenum">
              <a:rPr lang="en-US" smtClean="0"/>
              <a:t>25</a:t>
            </a:fld>
            <a:endParaRPr lang="en-US"/>
          </a:p>
        </p:txBody>
      </p:sp>
    </p:spTree>
    <p:extLst>
      <p:ext uri="{BB962C8B-B14F-4D97-AF65-F5344CB8AC3E}">
        <p14:creationId xmlns:p14="http://schemas.microsoft.com/office/powerpoint/2010/main" val="2122869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1284FEA-7943-4D11-BB9F-4DAA79D40D4D}" type="slidenum">
              <a:rPr lang="en-US" smtClean="0"/>
              <a:t>37</a:t>
            </a:fld>
            <a:endParaRPr lang="en-US"/>
          </a:p>
        </p:txBody>
      </p:sp>
    </p:spTree>
    <p:extLst>
      <p:ext uri="{BB962C8B-B14F-4D97-AF65-F5344CB8AC3E}">
        <p14:creationId xmlns:p14="http://schemas.microsoft.com/office/powerpoint/2010/main" val="1666768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diagram to</a:t>
            </a:r>
            <a:r>
              <a:rPr lang="en-US" baseline="0" dirty="0" smtClean="0"/>
              <a:t> show the mode of transmission. </a:t>
            </a:r>
            <a:endParaRPr lang="en-US" dirty="0"/>
          </a:p>
        </p:txBody>
      </p:sp>
      <p:sp>
        <p:nvSpPr>
          <p:cNvPr id="4" name="Slide Number Placeholder 3"/>
          <p:cNvSpPr>
            <a:spLocks noGrp="1"/>
          </p:cNvSpPr>
          <p:nvPr>
            <p:ph type="sldNum" sz="quarter" idx="10"/>
          </p:nvPr>
        </p:nvSpPr>
        <p:spPr/>
        <p:txBody>
          <a:bodyPr/>
          <a:lstStyle/>
          <a:p>
            <a:fld id="{31284FEA-7943-4D11-BB9F-4DAA79D40D4D}" type="slidenum">
              <a:rPr lang="en-US" smtClean="0"/>
              <a:t>43</a:t>
            </a:fld>
            <a:endParaRPr lang="en-US"/>
          </a:p>
        </p:txBody>
      </p:sp>
    </p:spTree>
    <p:extLst>
      <p:ext uri="{BB962C8B-B14F-4D97-AF65-F5344CB8AC3E}">
        <p14:creationId xmlns:p14="http://schemas.microsoft.com/office/powerpoint/2010/main" val="128169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www.canada.ca</a:t>
            </a:r>
            <a:r>
              <a:rPr lang="en-US" dirty="0" smtClean="0"/>
              <a:t>/</a:t>
            </a:r>
            <a:r>
              <a:rPr lang="en-US" dirty="0" err="1" smtClean="0"/>
              <a:t>en</a:t>
            </a:r>
            <a:r>
              <a:rPr lang="en-US" dirty="0" smtClean="0"/>
              <a:t>/public-health/services/laboratory-biosafety-biosecurity/pathogen-safety-data-sheets-risk-assessment/toxoplasma-</a:t>
            </a:r>
            <a:r>
              <a:rPr lang="en-US" dirty="0" err="1" smtClean="0"/>
              <a:t>gondii</a:t>
            </a:r>
            <a:r>
              <a:rPr lang="en-US" dirty="0" smtClean="0"/>
              <a:t>-pathogen-safety-data-</a:t>
            </a:r>
            <a:r>
              <a:rPr lang="en-US" dirty="0" err="1" smtClean="0"/>
              <a:t>sheet.html</a:t>
            </a:r>
            <a:r>
              <a:rPr lang="en-US" dirty="0" smtClean="0"/>
              <a:t> </a:t>
            </a:r>
            <a:endParaRPr lang="en-US" dirty="0"/>
          </a:p>
        </p:txBody>
      </p:sp>
      <p:sp>
        <p:nvSpPr>
          <p:cNvPr id="4" name="Slide Number Placeholder 3"/>
          <p:cNvSpPr>
            <a:spLocks noGrp="1"/>
          </p:cNvSpPr>
          <p:nvPr>
            <p:ph type="sldNum" sz="quarter" idx="10"/>
          </p:nvPr>
        </p:nvSpPr>
        <p:spPr/>
        <p:txBody>
          <a:bodyPr/>
          <a:lstStyle/>
          <a:p>
            <a:fld id="{31284FEA-7943-4D11-BB9F-4DAA79D40D4D}" type="slidenum">
              <a:rPr lang="en-US" smtClean="0"/>
              <a:t>46</a:t>
            </a:fld>
            <a:endParaRPr lang="en-US"/>
          </a:p>
        </p:txBody>
      </p:sp>
    </p:spTree>
    <p:extLst>
      <p:ext uri="{BB962C8B-B14F-4D97-AF65-F5344CB8AC3E}">
        <p14:creationId xmlns:p14="http://schemas.microsoft.com/office/powerpoint/2010/main" val="1960133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6.png"/><Relationship Id="rId5" Type="http://schemas.microsoft.com/office/2007/relationships/hdphoto" Target="../media/hdphoto1.wdp"/><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6.png"/><Relationship Id="rId5" Type="http://schemas.microsoft.com/office/2007/relationships/hdphoto" Target="../media/hdphoto1.wdp"/><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5.png"/><Relationship Id="rId5" Type="http://schemas.microsoft.com/office/2007/relationships/hdphoto" Target="../media/hdphoto1.wdp"/><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5.png"/><Relationship Id="rId5" Type="http://schemas.microsoft.com/office/2007/relationships/hdphoto" Target="../media/hdphoto1.wdp"/><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11/13/17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11/13/17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11/13/17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11/13/17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11/13/17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11/13/17</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11/13/17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11/13/17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spc="3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Rectangle 6"/>
          <p:cNvSpPr/>
          <p:nvPr/>
        </p:nvSpPr>
        <p:spPr>
          <a:xfrm>
            <a:off x="0" y="0"/>
            <a:ext cx="4572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p>
            <a:fld id="{08B9EBBA-996F-894A-B54A-D6246ED52CEA}" type="datetimeFigureOut">
              <a:rPr lang="en-US" smtClean="0"/>
              <a:pPr/>
              <a:t>11/13/17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1"/>
            </a:lvl1pPr>
          </a:lstStyle>
          <a:p>
            <a:r>
              <a:rPr lang="en-US" smtClean="0"/>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spc="30" baseline="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11/13/17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smtClean="0"/>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11/13/17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1" name="Rectangle 10"/>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11/13/17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11/13/17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Rectangle 4"/>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2800" b="1" baseline="0"/>
            </a:lvl1pPr>
          </a:lstStyle>
          <a:p>
            <a:r>
              <a:rPr lang="en-US" smtClean="0"/>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11/13/17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1">
                <a:solidFill>
                  <a:schemeClr val="bg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400"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11/13/17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11/13/17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11/13/17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11/13/17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11/13/17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11/13/17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18C79C5D-2A6F-F04D-97DA-BEF2467B64E4}" type="datetimeFigureOut">
              <a:rPr lang="en-US" smtClean="0"/>
              <a:pPr/>
              <a:t>11/13/17</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smtClean="0"/>
              <a:pPr/>
              <a:t>‹#›</a:t>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B482E8-6E0E-1B4F-B1FD-C69DB9E858D9}" type="datetimeFigureOut">
              <a:rPr lang="en-US" smtClean="0"/>
              <a:pPr/>
              <a:t>11/13/17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B482E8-6E0E-1B4F-B1FD-C69DB9E858D9}"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11/13/17</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11/13/17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11/13/17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11/13/17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11/13/17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11/13/17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8C79C5D-2A6F-F04D-97DA-BEF2467B64E4}" type="datetimeFigureOut">
              <a:rPr lang="en-US" smtClean="0"/>
              <a:pPr/>
              <a:t>11/13/17</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57F1E4F-1CFF-5643-939E-217C01CDF565}" type="slidenum">
              <a:rPr lang="en-US" smtClean="0"/>
              <a:pPr/>
              <a:t>‹#›</a:t>
            </a:fld>
            <a:endParaRPr lang="en-US" dirty="0"/>
          </a:p>
        </p:txBody>
      </p:sp>
    </p:spTree>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8DFA1846-DA80-1C48-A609-854EA85C59AD}" type="datetimeFigureOut">
              <a:rPr lang="en-US" smtClean="0"/>
              <a:pPr/>
              <a:t>11/13/17</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57F1E4F-1CFF-5643-939E-217C01CDF565}" type="slidenum">
              <a:rPr lang="en-US" smtClean="0"/>
              <a:pPr/>
              <a:t>‹#›</a:t>
            </a:fld>
            <a:endParaRPr lang="en-US" dirty="0"/>
          </a:p>
        </p:txBody>
      </p:sp>
    </p:spTree>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11/13/17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11/13/17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13A34C8-038E-2045-AF43-DF7DBB8E0E9E}" type="datetimeFigureOut">
              <a:rPr lang="en-US" smtClean="0"/>
              <a:pPr/>
              <a:t>11/13/17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11/13/17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11/13/17</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11/13/17</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C52C72-DE31-F449-A4ED-4C594FD91407}"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08B9EBBA-996F-894A-B54A-D6246ED52CEA}" type="datetimeFigureOut">
              <a:rPr lang="en-US" smtClean="0"/>
              <a:pPr/>
              <a:t>11/13/17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3A1323-8D79-1946-B0D7-40001CF92E9D}" type="datetimeFigureOut">
              <a:rPr lang="en-US" smtClean="0"/>
              <a:pPr/>
              <a:t>11/13/17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8DFA1846-DA80-1C48-A609-854EA85C59AD}" type="datetimeFigureOut">
              <a:rPr lang="en-US" smtClean="0"/>
              <a:pPr/>
              <a:t>11/13/17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7302355-E14B-8545-A8F8-0FE83CC9D524}" type="datetimeFigureOut">
              <a:rPr lang="en-US" smtClean="0"/>
              <a:pPr/>
              <a:t>11/13/17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2640F58-564D-2B4F-AE67-E407BA4FCF45}" type="datetimeFigureOut">
              <a:rPr lang="en-US" smtClean="0"/>
              <a:pPr/>
              <a:t>11/13/17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11/13/17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11/13/17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11/13/17</a:t>
            </a:fld>
            <a:endParaRPr lang="en-US" dirty="0"/>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18C79C5D-2A6F-F04D-97DA-BEF2467B64E4}" type="datetimeFigureOut">
              <a:rPr lang="en-US" smtClean="0"/>
              <a:pPr/>
              <a:t>11/13/17</a:t>
            </a:fld>
            <a:endParaRPr lang="en-US" dirty="0"/>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11/13/17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2" Type="http://schemas.openxmlformats.org/officeDocument/2006/relationships/theme" Target="../theme/theme2.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 Id="rId9" Type="http://schemas.openxmlformats.org/officeDocument/2006/relationships/slideLayout" Target="../slideLayouts/slideLayout23.xml"/><Relationship Id="rId10"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2" Type="http://schemas.openxmlformats.org/officeDocument/2006/relationships/slideLayout" Target="../slideLayouts/slideLayout37.xml"/><Relationship Id="rId13" Type="http://schemas.openxmlformats.org/officeDocument/2006/relationships/slideLayout" Target="../slideLayouts/slideLayout38.xml"/><Relationship Id="rId14" Type="http://schemas.openxmlformats.org/officeDocument/2006/relationships/slideLayout" Target="../slideLayouts/slideLayout39.xml"/><Relationship Id="rId15" Type="http://schemas.openxmlformats.org/officeDocument/2006/relationships/slideLayout" Target="../slideLayouts/slideLayout40.xml"/><Relationship Id="rId16" Type="http://schemas.openxmlformats.org/officeDocument/2006/relationships/slideLayout" Target="../slideLayouts/slideLayout41.xml"/><Relationship Id="rId17" Type="http://schemas.openxmlformats.org/officeDocument/2006/relationships/slideLayout" Target="../slideLayouts/slideLayout42.xml"/><Relationship Id="rId18" Type="http://schemas.openxmlformats.org/officeDocument/2006/relationships/theme" Target="../theme/theme3.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9" Type="http://schemas.openxmlformats.org/officeDocument/2006/relationships/slideLayout" Target="../slideLayouts/slideLayout34.xml"/><Relationship Id="rId10"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3.xml"/><Relationship Id="rId12" Type="http://schemas.openxmlformats.org/officeDocument/2006/relationships/theme" Target="../theme/theme4.xml"/><Relationship Id="rId13" Type="http://schemas.openxmlformats.org/officeDocument/2006/relationships/image" Target="../media/image3.jpg"/><Relationship Id="rId1" Type="http://schemas.openxmlformats.org/officeDocument/2006/relationships/slideLayout" Target="../slideLayouts/slideLayout43.xml"/><Relationship Id="rId2" Type="http://schemas.openxmlformats.org/officeDocument/2006/relationships/slideLayout" Target="../slideLayouts/slideLayout44.xml"/><Relationship Id="rId3" Type="http://schemas.openxmlformats.org/officeDocument/2006/relationships/slideLayout" Target="../slideLayouts/slideLayout45.xml"/><Relationship Id="rId4" Type="http://schemas.openxmlformats.org/officeDocument/2006/relationships/slideLayout" Target="../slideLayouts/slideLayout46.xml"/><Relationship Id="rId5" Type="http://schemas.openxmlformats.org/officeDocument/2006/relationships/slideLayout" Target="../slideLayouts/slideLayout47.xml"/><Relationship Id="rId6" Type="http://schemas.openxmlformats.org/officeDocument/2006/relationships/slideLayout" Target="../slideLayouts/slideLayout48.xml"/><Relationship Id="rId7" Type="http://schemas.openxmlformats.org/officeDocument/2006/relationships/slideLayout" Target="../slideLayouts/slideLayout49.xml"/><Relationship Id="rId8" Type="http://schemas.openxmlformats.org/officeDocument/2006/relationships/slideLayout" Target="../slideLayouts/slideLayout50.xml"/><Relationship Id="rId9" Type="http://schemas.openxmlformats.org/officeDocument/2006/relationships/slideLayout" Target="../slideLayouts/slideLayout51.xml"/><Relationship Id="rId10"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64.xml"/><Relationship Id="rId12" Type="http://schemas.openxmlformats.org/officeDocument/2006/relationships/theme" Target="../theme/theme5.xml"/><Relationship Id="rId13" Type="http://schemas.openxmlformats.org/officeDocument/2006/relationships/image" Target="../media/image5.png"/><Relationship Id="rId14" Type="http://schemas.microsoft.com/office/2007/relationships/hdphoto" Target="../media/hdphoto1.wdp"/><Relationship Id="rId15" Type="http://schemas.openxmlformats.org/officeDocument/2006/relationships/image" Target="../media/image6.png"/><Relationship Id="rId1" Type="http://schemas.openxmlformats.org/officeDocument/2006/relationships/slideLayout" Target="../slideLayouts/slideLayout54.xml"/><Relationship Id="rId2" Type="http://schemas.openxmlformats.org/officeDocument/2006/relationships/slideLayout" Target="../slideLayouts/slideLayout55.xml"/><Relationship Id="rId3" Type="http://schemas.openxmlformats.org/officeDocument/2006/relationships/slideLayout" Target="../slideLayouts/slideLayout56.xml"/><Relationship Id="rId4" Type="http://schemas.openxmlformats.org/officeDocument/2006/relationships/slideLayout" Target="../slideLayouts/slideLayout57.xml"/><Relationship Id="rId5" Type="http://schemas.openxmlformats.org/officeDocument/2006/relationships/slideLayout" Target="../slideLayouts/slideLayout58.xml"/><Relationship Id="rId6" Type="http://schemas.openxmlformats.org/officeDocument/2006/relationships/slideLayout" Target="../slideLayouts/slideLayout59.xml"/><Relationship Id="rId7" Type="http://schemas.openxmlformats.org/officeDocument/2006/relationships/slideLayout" Target="../slideLayouts/slideLayout60.xml"/><Relationship Id="rId8" Type="http://schemas.openxmlformats.org/officeDocument/2006/relationships/slideLayout" Target="../slideLayouts/slideLayout61.xml"/><Relationship Id="rId9" Type="http://schemas.openxmlformats.org/officeDocument/2006/relationships/slideLayout" Target="../slideLayouts/slideLayout62.xml"/><Relationship Id="rId10"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75.xml"/><Relationship Id="rId12" Type="http://schemas.openxmlformats.org/officeDocument/2006/relationships/theme" Target="../theme/theme6.xml"/><Relationship Id="rId1" Type="http://schemas.openxmlformats.org/officeDocument/2006/relationships/slideLayout" Target="../slideLayouts/slideLayout65.xml"/><Relationship Id="rId2" Type="http://schemas.openxmlformats.org/officeDocument/2006/relationships/slideLayout" Target="../slideLayouts/slideLayout66.xml"/><Relationship Id="rId3" Type="http://schemas.openxmlformats.org/officeDocument/2006/relationships/slideLayout" Target="../slideLayouts/slideLayout67.xml"/><Relationship Id="rId4" Type="http://schemas.openxmlformats.org/officeDocument/2006/relationships/slideLayout" Target="../slideLayouts/slideLayout68.xml"/><Relationship Id="rId5" Type="http://schemas.openxmlformats.org/officeDocument/2006/relationships/slideLayout" Target="../slideLayouts/slideLayout69.xml"/><Relationship Id="rId6" Type="http://schemas.openxmlformats.org/officeDocument/2006/relationships/slideLayout" Target="../slideLayouts/slideLayout70.xml"/><Relationship Id="rId7" Type="http://schemas.openxmlformats.org/officeDocument/2006/relationships/slideLayout" Target="../slideLayouts/slideLayout71.xml"/><Relationship Id="rId8" Type="http://schemas.openxmlformats.org/officeDocument/2006/relationships/slideLayout" Target="../slideLayouts/slideLayout72.xml"/><Relationship Id="rId9" Type="http://schemas.openxmlformats.org/officeDocument/2006/relationships/slideLayout" Target="../slideLayouts/slideLayout73.xml"/><Relationship Id="rId10"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11/13/17</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294198"/>
            <a:ext cx="9692640" cy="1397124"/>
          </a:xfrm>
          <a:prstGeom prst="rect">
            <a:avLst/>
          </a:prstGeom>
        </p:spPr>
        <p:txBody>
          <a:bodyPr vert="horz" lIns="91440" tIns="27432"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accent1">
                    <a:lumMod val="40000"/>
                    <a:lumOff val="60000"/>
                  </a:schemeClr>
                </a:solidFill>
              </a:defRPr>
            </a:lvl1pPr>
          </a:lstStyle>
          <a:p>
            <a:fld id="{09B482E8-6E0E-1B4F-B1FD-C69DB9E858D9}" type="datetimeFigureOut">
              <a:rPr lang="en-US" smtClean="0"/>
              <a:pPr/>
              <a:t>11/13/17</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accent1">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accent1">
                    <a:lumMod val="60000"/>
                    <a:lumOff val="40000"/>
                  </a:schemeClr>
                </a:solidFill>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853473"/>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Lst>
  <p:hf sldNum="0" hdr="0" ftr="0" dt="0"/>
  <p:txStyles>
    <p:titleStyle>
      <a:lvl1pPr algn="l" defTabSz="914400" rtl="0" eaLnBrk="1" latinLnBrk="0" hangingPunct="1">
        <a:lnSpc>
          <a:spcPct val="90000"/>
        </a:lnSpc>
        <a:spcBef>
          <a:spcPct val="0"/>
        </a:spcBef>
        <a:buNone/>
        <a:defRPr sz="4400" b="1" kern="1200" spc="-5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09B482E8-6E0E-1B4F-B1FD-C69DB9E858D9}" type="datetimeFigureOut">
              <a:rPr lang="en-US" smtClean="0"/>
              <a:pPr/>
              <a:t>11/13/17</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1375019"/>
      </p:ext>
    </p:extLst>
  </p:cSld>
  <p:clrMap bg1="dk1" tx1="lt1" bg2="dk2" tx2="lt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 id="2147484034" r:id="rId12"/>
    <p:sldLayoutId id="2147484035" r:id="rId13"/>
    <p:sldLayoutId id="2147484036" r:id="rId14"/>
    <p:sldLayoutId id="2147484037" r:id="rId15"/>
    <p:sldLayoutId id="2147484038" r:id="rId16"/>
    <p:sldLayoutId id="2147484039" r:id="rId17"/>
  </p:sldLayoutIdLst>
  <p:hf sldNum="0" hdr="0" ftr="0" dt="0"/>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09B482E8-6E0E-1B4F-B1FD-C69DB9E858D9}" type="datetimeFigureOut">
              <a:rPr lang="en-US" smtClean="0"/>
              <a:pPr/>
              <a:t>11/13/17</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5328505"/>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09B482E8-6E0E-1B4F-B1FD-C69DB9E858D9}" type="datetimeFigureOut">
              <a:rPr lang="en-US" smtClean="0"/>
              <a:pPr/>
              <a:t>11/13/17</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0653202"/>
      </p:ext>
    </p:extLst>
  </p:cSld>
  <p:clrMap bg1="lt1" tx1="dk1" bg2="lt2" tx2="dk2" accent1="accent1" accent2="accent2" accent3="accent3" accent4="accent4" accent5="accent5" accent6="accent6" hlink="hlink" folHlink="folHlink"/>
  <p:sldLayoutIdLst>
    <p:sldLayoutId id="2147484221" r:id="rId1"/>
    <p:sldLayoutId id="2147484222" r:id="rId2"/>
    <p:sldLayoutId id="2147484223" r:id="rId3"/>
    <p:sldLayoutId id="2147484224" r:id="rId4"/>
    <p:sldLayoutId id="2147484225" r:id="rId5"/>
    <p:sldLayoutId id="2147484226" r:id="rId6"/>
    <p:sldLayoutId id="2147484227" r:id="rId7"/>
    <p:sldLayoutId id="2147484228" r:id="rId8"/>
    <p:sldLayoutId id="2147484229" r:id="rId9"/>
    <p:sldLayoutId id="2147484230" r:id="rId10"/>
    <p:sldLayoutId id="214748423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09B482E8-6E0E-1B4F-B1FD-C69DB9E858D9}" type="datetimeFigureOut">
              <a:rPr lang="en-US" smtClean="0"/>
              <a:pPr/>
              <a:t>11/13/17</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2276188"/>
      </p:ext>
    </p:extLst>
  </p:cSld>
  <p:clrMap bg1="dk1" tx1="lt1" bg2="dk2" tx2="lt2" accent1="accent1" accent2="accent2" accent3="accent3" accent4="accent4" accent5="accent5" accent6="accent6" hlink="hlink" folHlink="folHlink"/>
  <p:sldLayoutIdLst>
    <p:sldLayoutId id="2147484304" r:id="rId1"/>
    <p:sldLayoutId id="2147484305" r:id="rId2"/>
    <p:sldLayoutId id="2147484306" r:id="rId3"/>
    <p:sldLayoutId id="2147484307" r:id="rId4"/>
    <p:sldLayoutId id="2147484308" r:id="rId5"/>
    <p:sldLayoutId id="2147484309" r:id="rId6"/>
    <p:sldLayoutId id="2147484310" r:id="rId7"/>
    <p:sldLayoutId id="2147484311" r:id="rId8"/>
    <p:sldLayoutId id="2147484312" r:id="rId9"/>
    <p:sldLayoutId id="2147484313" r:id="rId10"/>
    <p:sldLayoutId id="2147484314"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9.xml.rels><?xml version="1.0" encoding="UTF-8" standalone="yes"?>
<Relationships xmlns="http://schemas.openxmlformats.org/package/2006/relationships"><Relationship Id="rId3" Type="http://schemas.openxmlformats.org/officeDocument/2006/relationships/hyperlink" Target="https://web.stanford.edu/group/parasites/ParaSites2003/Balantidium/Animal_Reservoir.htm" TargetMode="External"/><Relationship Id="rId4" Type="http://schemas.openxmlformats.org/officeDocument/2006/relationships/hyperlink" Target="https://www.canada.ca/en/public-health/services/laboratory-biosafety-biosecurity/pathogen-safety-data-sheets-risk-assessment/balantidium-coli-pathogen-safety-data-sheet.html" TargetMode="External"/><Relationship Id="rId1" Type="http://schemas.openxmlformats.org/officeDocument/2006/relationships/slideLayout" Target="../slideLayouts/slideLayout2.xml"/><Relationship Id="rId2" Type="http://schemas.openxmlformats.org/officeDocument/2006/relationships/hyperlink" Target="https://www.cdc.gov/parasites/balantidium/biology.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amp;ehk=1bcAsg"/><Relationship Id="rId4" Type="http://schemas.openxmlformats.org/officeDocument/2006/relationships/hyperlink" Target="http://kalyanvarma.net/gallery/borneo/2" TargetMode="External"/><Relationship Id="rId5" Type="http://schemas.openxmlformats.org/officeDocument/2006/relationships/hyperlink" Target="https://creativecommons.org/licenses/by-nc-sa/2.5/" TargetMode="External"/><Relationship Id="rId1" Type="http://schemas.openxmlformats.org/officeDocument/2006/relationships/slideLayout" Target="../slideLayouts/slideLayout72.xml"/><Relationship Id="rId2"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3" Type="http://schemas.openxmlformats.org/officeDocument/2006/relationships/image" Target="../media/image12.GIF&amp;ehk=6C"/><Relationship Id="rId4" Type="http://schemas.openxmlformats.org/officeDocument/2006/relationships/hyperlink" Target="http://fr.wikipedia.org/wiki/Am&#339;bose" TargetMode="External"/><Relationship Id="rId5" Type="http://schemas.openxmlformats.org/officeDocument/2006/relationships/hyperlink" Target="https://creativecommons.org/licenses/by-sa/3.0/" TargetMode="External"/><Relationship Id="rId1" Type="http://schemas.openxmlformats.org/officeDocument/2006/relationships/slideLayout" Target="../slideLayouts/slideLayout72.xml"/><Relationship Id="rId2"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3" Type="http://schemas.openxmlformats.org/officeDocument/2006/relationships/hyperlink" Target="http://en.wikipedia.org/wiki/File:Darfur_refugee_camp_in_Chad.jpg" TargetMode="External"/><Relationship Id="rId4" Type="http://schemas.openxmlformats.org/officeDocument/2006/relationships/hyperlink" Target="https://creativecommons.org/licenses/by-sa/3.0/" TargetMode="External"/><Relationship Id="rId1" Type="http://schemas.openxmlformats.org/officeDocument/2006/relationships/slideLayout" Target="../slideLayouts/slideLayout72.xml"/><Relationship Id="rId2" Type="http://schemas.openxmlformats.org/officeDocument/2006/relationships/image" Target="../media/image13.jpg&amp;ehk=SDso3"/></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8.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amp;ehk=10ltrjpziZ"/><Relationship Id="rId4" Type="http://schemas.openxmlformats.org/officeDocument/2006/relationships/hyperlink" Target="https://en.wikipedia.org/wiki/Waterborne_diseases" TargetMode="External"/><Relationship Id="rId5" Type="http://schemas.openxmlformats.org/officeDocument/2006/relationships/hyperlink" Target="https://creativecommons.org/licenses/by-sa/3.0/" TargetMode="External"/><Relationship Id="rId1" Type="http://schemas.openxmlformats.org/officeDocument/2006/relationships/slideLayout" Target="../slideLayouts/slideLayout72.xml"/><Relationship Id="rId2" Type="http://schemas.openxmlformats.org/officeDocument/2006/relationships/notesSlide" Target="../notesSlides/notesSlide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hyperlink" Target="http://cmr.asm.org/content/14/3/447.full" TargetMode="External"/><Relationship Id="rId4" Type="http://schemas.openxmlformats.org/officeDocument/2006/relationships/hyperlink" Target="https://www.cdc.gov/parasites/giardia/pathogen.html" TargetMode="External"/><Relationship Id="rId5" Type="http://schemas.openxmlformats.org/officeDocument/2006/relationships/hyperlink" Target="http://www.austincc.edu/microbio/2704q/gl.htm" TargetMode="External"/><Relationship Id="rId1" Type="http://schemas.openxmlformats.org/officeDocument/2006/relationships/slideLayout" Target="../slideLayouts/slideLayout27.xml"/><Relationship Id="rId2" Type="http://schemas.openxmlformats.org/officeDocument/2006/relationships/hyperlink" Target="http://www.gastrojournal.org/article/S0016-5085(74)80074-0/pdf"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21.tif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2.tif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24.tif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3" Type="http://schemas.openxmlformats.org/officeDocument/2006/relationships/hyperlink" Target="http://www.iaff.org/HS/Resi/infdis/What_are_the_modes_of_transmission.htm" TargetMode="External"/><Relationship Id="rId4" Type="http://schemas.openxmlformats.org/officeDocument/2006/relationships/hyperlink" Target="http://www.sciencedirect.com/science/article/pii/S1198743X1462509X#bib1" TargetMode="External"/><Relationship Id="rId5" Type="http://schemas.openxmlformats.org/officeDocument/2006/relationships/hyperlink" Target="http://journals.plos.org/plospathogens/article?id=10.1371/journal.ppat.1002567" TargetMode="External"/><Relationship Id="rId6" Type="http://schemas.openxmlformats.org/officeDocument/2006/relationships/hyperlink" Target="https://www.ncbi.nlm.nih.gov/books/NBK7752/" TargetMode="External"/><Relationship Id="rId1" Type="http://schemas.openxmlformats.org/officeDocument/2006/relationships/slideLayout" Target="../slideLayouts/slideLayout16.xml"/><Relationship Id="rId2" Type="http://schemas.openxmlformats.org/officeDocument/2006/relationships/hyperlink" Target="https://www.canada.ca/en/public-health/services/laboratory-biosafety-biosecurity/pathogen-safety-data-sheets-risk-assessment/toxoplasma-gondii-pathogen-safety-data-sheet.html"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7.xml.rels><?xml version="1.0" encoding="UTF-8" standalone="yes"?>
<Relationships xmlns="http://schemas.openxmlformats.org/package/2006/relationships"><Relationship Id="rId3" Type="http://schemas.openxmlformats.org/officeDocument/2006/relationships/hyperlink" Target="http://www.ncbi.nlm.nih.gov/pmc/articles/PMC2446878/" TargetMode="External"/><Relationship Id="rId4" Type="http://schemas.openxmlformats.org/officeDocument/2006/relationships/hyperlink" Target="http://www.ncbi.nlm.nih.gov/books/NBK8325/" TargetMode="External"/><Relationship Id="rId1" Type="http://schemas.openxmlformats.org/officeDocument/2006/relationships/slideLayout" Target="../slideLayouts/slideLayout44.xml"/><Relationship Id="rId2" Type="http://schemas.openxmlformats.org/officeDocument/2006/relationships/hyperlink" Target="http://www.cdc.gov/parasites/crypto/infection-sources.html"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hyperlink" Target="http://www.ncbi.nlm.nih.gov/pubmed/26247291" TargetMode="External"/><Relationship Id="rId3" Type="http://schemas.openxmlformats.org/officeDocument/2006/relationships/hyperlink" Target="http://www.biologyonline.org/dictionary/Host_range"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hyperlink" Target="http://www.ncbi.nlm.nih.gov/pubmed/1712397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7100" y="2218944"/>
            <a:ext cx="10629900" cy="3851656"/>
          </a:xfrm>
          <a:noFill/>
        </p:spPr>
        <p:txBody>
          <a:bodyPr>
            <a:normAutofit lnSpcReduction="10000"/>
          </a:bodyPr>
          <a:lstStyle/>
          <a:p>
            <a:pPr marL="0" indent="0" algn="ctr">
              <a:buNone/>
            </a:pPr>
            <a:r>
              <a:rPr lang="en-US" sz="3200" dirty="0" smtClean="0"/>
              <a:t>Cyclospora </a:t>
            </a:r>
            <a:r>
              <a:rPr lang="en-US" sz="3200" dirty="0" err="1" smtClean="0"/>
              <a:t>cayetanensis</a:t>
            </a:r>
            <a:endParaRPr lang="en-US" sz="3200" dirty="0" smtClean="0"/>
          </a:p>
          <a:p>
            <a:pPr marL="0" indent="0" algn="ctr">
              <a:buNone/>
            </a:pPr>
            <a:r>
              <a:rPr lang="en-US" sz="3200" dirty="0" err="1" smtClean="0"/>
              <a:t>Balantidium</a:t>
            </a:r>
            <a:r>
              <a:rPr lang="en-US" sz="3200" dirty="0" smtClean="0"/>
              <a:t> coli </a:t>
            </a:r>
          </a:p>
          <a:p>
            <a:pPr marL="0" indent="0" algn="ctr">
              <a:buNone/>
            </a:pPr>
            <a:r>
              <a:rPr lang="en-US" sz="3200" dirty="0" smtClean="0"/>
              <a:t>Entamoeba </a:t>
            </a:r>
            <a:r>
              <a:rPr lang="en-US" sz="3200" dirty="0" err="1" smtClean="0"/>
              <a:t>histolytica</a:t>
            </a:r>
            <a:r>
              <a:rPr lang="en-US" sz="3200" dirty="0" smtClean="0"/>
              <a:t> </a:t>
            </a:r>
          </a:p>
          <a:p>
            <a:pPr marL="0" indent="0" algn="ctr">
              <a:buNone/>
            </a:pPr>
            <a:r>
              <a:rPr lang="en-US" sz="3200" dirty="0" smtClean="0"/>
              <a:t>Giardia lamblia</a:t>
            </a:r>
          </a:p>
          <a:p>
            <a:pPr marL="0" indent="0" algn="ctr">
              <a:buNone/>
            </a:pPr>
            <a:r>
              <a:rPr lang="en-US" sz="3200" dirty="0"/>
              <a:t>Toxoplasma </a:t>
            </a:r>
            <a:r>
              <a:rPr lang="en-US" sz="3200" dirty="0" err="1"/>
              <a:t>gondii</a:t>
            </a:r>
            <a:r>
              <a:rPr lang="en-US" sz="3200" dirty="0"/>
              <a:t> </a:t>
            </a:r>
            <a:endParaRPr lang="en-US" sz="3200" dirty="0" smtClean="0"/>
          </a:p>
          <a:p>
            <a:pPr marL="0" indent="0" algn="ctr">
              <a:buNone/>
            </a:pPr>
            <a:r>
              <a:rPr lang="en-US" dirty="0" smtClean="0"/>
              <a:t> </a:t>
            </a:r>
            <a:r>
              <a:rPr lang="en-US" sz="3200" dirty="0" smtClean="0"/>
              <a:t>Cryptosporidium</a:t>
            </a:r>
            <a:r>
              <a:rPr lang="en-US" dirty="0" smtClean="0"/>
              <a:t/>
            </a:r>
            <a:br>
              <a:rPr lang="en-US" dirty="0" smtClean="0"/>
            </a:br>
            <a:endParaRPr lang="en-US" dirty="0" smtClean="0"/>
          </a:p>
          <a:p>
            <a:endParaRPr lang="en-US" dirty="0"/>
          </a:p>
        </p:txBody>
      </p:sp>
      <p:sp>
        <p:nvSpPr>
          <p:cNvPr id="4" name="Rectangle 3"/>
          <p:cNvSpPr/>
          <p:nvPr/>
        </p:nvSpPr>
        <p:spPr>
          <a:xfrm>
            <a:off x="3308133" y="317331"/>
            <a:ext cx="5867834" cy="1446550"/>
          </a:xfrm>
          <a:prstGeom prst="rect">
            <a:avLst/>
          </a:prstGeom>
          <a:noFill/>
        </p:spPr>
        <p:txBody>
          <a:bodyPr wrap="square" lIns="91440" tIns="45720" rIns="91440" bIns="45720">
            <a:spAutoFit/>
          </a:bodyPr>
          <a:lstStyle/>
          <a:p>
            <a:pPr algn="ctr"/>
            <a:r>
              <a:rPr lang="en-US" sz="88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Protozoa </a:t>
            </a:r>
            <a:endParaRPr lang="en-US" sz="8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2124807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Cyclospora </a:t>
            </a:r>
            <a:r>
              <a:rPr lang="en-US" dirty="0" err="1" smtClean="0"/>
              <a:t>cayetanensis</a:t>
            </a:r>
            <a:endParaRPr lang="en-US" dirty="0"/>
          </a:p>
        </p:txBody>
      </p:sp>
      <p:sp>
        <p:nvSpPr>
          <p:cNvPr id="3" name="Subtitle 2"/>
          <p:cNvSpPr>
            <a:spLocks noGrp="1"/>
          </p:cNvSpPr>
          <p:nvPr>
            <p:ph type="subTitle" idx="1"/>
          </p:nvPr>
        </p:nvSpPr>
        <p:spPr/>
        <p:txBody>
          <a:bodyPr/>
          <a:lstStyle/>
          <a:p>
            <a:r>
              <a:rPr lang="en-US" dirty="0" smtClean="0"/>
              <a:t>BY: Vanessa Lopez</a:t>
            </a:r>
            <a:endParaRPr lang="en-US" dirty="0"/>
          </a:p>
        </p:txBody>
      </p:sp>
    </p:spTree>
    <p:extLst>
      <p:ext uri="{BB962C8B-B14F-4D97-AF65-F5344CB8AC3E}">
        <p14:creationId xmlns:p14="http://schemas.microsoft.com/office/powerpoint/2010/main" val="1161903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does it naturally live? </a:t>
            </a:r>
            <a:r>
              <a:rPr lang="en-US" dirty="0" smtClean="0"/>
              <a:t>Soil? </a:t>
            </a:r>
            <a:r>
              <a:rPr lang="en-US" dirty="0" smtClean="0"/>
              <a:t>Natural </a:t>
            </a:r>
            <a:r>
              <a:rPr lang="en-US" dirty="0" smtClean="0"/>
              <a:t>environment?</a:t>
            </a:r>
            <a:endParaRPr lang="en-US" dirty="0"/>
          </a:p>
        </p:txBody>
      </p:sp>
      <p:sp>
        <p:nvSpPr>
          <p:cNvPr id="3" name="Content Placeholder 2"/>
          <p:cNvSpPr>
            <a:spLocks noGrp="1"/>
          </p:cNvSpPr>
          <p:nvPr>
            <p:ph idx="1"/>
          </p:nvPr>
        </p:nvSpPr>
        <p:spPr/>
        <p:txBody>
          <a:bodyPr>
            <a:normAutofit/>
          </a:bodyPr>
          <a:lstStyle/>
          <a:p>
            <a:r>
              <a:rPr lang="en-US" sz="2800" dirty="0" smtClean="0"/>
              <a:t>Cyclospora is spread when people ingest water or food contaminated with infected stool. </a:t>
            </a:r>
          </a:p>
          <a:p>
            <a:r>
              <a:rPr lang="en-US" sz="2800" dirty="0" smtClean="0"/>
              <a:t>This protozoan lives out its lifecycle intracellular within the hosts cell epithelial cells and gastrointestinal tract.</a:t>
            </a:r>
          </a:p>
        </p:txBody>
      </p:sp>
    </p:spTree>
    <p:extLst>
      <p:ext uri="{BB962C8B-B14F-4D97-AF65-F5344CB8AC3E}">
        <p14:creationId xmlns:p14="http://schemas.microsoft.com/office/powerpoint/2010/main" val="1037137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Region where it can be found. </a:t>
            </a:r>
            <a:endParaRPr lang="en-US" dirty="0"/>
          </a:p>
        </p:txBody>
      </p:sp>
      <p:sp>
        <p:nvSpPr>
          <p:cNvPr id="3" name="Content Placeholder 2"/>
          <p:cNvSpPr>
            <a:spLocks noGrp="1"/>
          </p:cNvSpPr>
          <p:nvPr>
            <p:ph idx="1"/>
          </p:nvPr>
        </p:nvSpPr>
        <p:spPr/>
        <p:txBody>
          <a:bodyPr>
            <a:normAutofit/>
          </a:bodyPr>
          <a:lstStyle/>
          <a:p>
            <a:r>
              <a:rPr lang="en-US" sz="2800" dirty="0" smtClean="0"/>
              <a:t>The first published report of </a:t>
            </a:r>
            <a:r>
              <a:rPr lang="en-US" sz="2800" dirty="0" err="1" smtClean="0"/>
              <a:t>cyclospora</a:t>
            </a:r>
            <a:r>
              <a:rPr lang="en-US" sz="2800" dirty="0" smtClean="0"/>
              <a:t> in humans appears to be by </a:t>
            </a:r>
            <a:r>
              <a:rPr lang="en-US" sz="2800" dirty="0" err="1" smtClean="0"/>
              <a:t>Ashdord</a:t>
            </a:r>
            <a:r>
              <a:rPr lang="en-US" sz="2800" dirty="0" smtClean="0"/>
              <a:t> in 1979.</a:t>
            </a:r>
          </a:p>
          <a:p>
            <a:r>
              <a:rPr lang="en-US" sz="2800" dirty="0" smtClean="0"/>
              <a:t>He found </a:t>
            </a:r>
            <a:r>
              <a:rPr lang="en-US" sz="2800" dirty="0" err="1" smtClean="0"/>
              <a:t>unindetified</a:t>
            </a:r>
            <a:r>
              <a:rPr lang="en-US" sz="2800" dirty="0" smtClean="0"/>
              <a:t> </a:t>
            </a:r>
            <a:r>
              <a:rPr lang="en-US" sz="2800" dirty="0" err="1" smtClean="0"/>
              <a:t>coccocia</a:t>
            </a:r>
            <a:r>
              <a:rPr lang="en-US" sz="2800" dirty="0" smtClean="0"/>
              <a:t> in the feces of three individuals in Papua, New Guinea.</a:t>
            </a:r>
            <a:endParaRPr lang="en-US" sz="2800" dirty="0"/>
          </a:p>
        </p:txBody>
      </p:sp>
    </p:spTree>
    <p:extLst>
      <p:ext uri="{BB962C8B-B14F-4D97-AF65-F5344CB8AC3E}">
        <p14:creationId xmlns:p14="http://schemas.microsoft.com/office/powerpoint/2010/main" val="42729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Reservoir</a:t>
            </a:r>
            <a:endParaRPr lang="en-US" dirty="0"/>
          </a:p>
        </p:txBody>
      </p:sp>
      <p:sp>
        <p:nvSpPr>
          <p:cNvPr id="3" name="Content Placeholder 2"/>
          <p:cNvSpPr>
            <a:spLocks noGrp="1"/>
          </p:cNvSpPr>
          <p:nvPr>
            <p:ph idx="1"/>
          </p:nvPr>
        </p:nvSpPr>
        <p:spPr/>
        <p:txBody>
          <a:bodyPr>
            <a:normAutofit/>
          </a:bodyPr>
          <a:lstStyle/>
          <a:p>
            <a:r>
              <a:rPr lang="en-US" sz="2800" dirty="0" smtClean="0"/>
              <a:t>Currently, no animal model exist for the study of this pathogenic parasite and the only confirmed reservoir host for this protozoan in nature is humans. </a:t>
            </a:r>
            <a:endParaRPr lang="en-US" sz="2800" dirty="0"/>
          </a:p>
        </p:txBody>
      </p:sp>
    </p:spTree>
    <p:extLst>
      <p:ext uri="{BB962C8B-B14F-4D97-AF65-F5344CB8AC3E}">
        <p14:creationId xmlns:p14="http://schemas.microsoft.com/office/powerpoint/2010/main" val="889655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Host Range </a:t>
            </a:r>
            <a:endParaRPr lang="en-US" dirty="0"/>
          </a:p>
        </p:txBody>
      </p:sp>
      <p:sp>
        <p:nvSpPr>
          <p:cNvPr id="3" name="Content Placeholder 2"/>
          <p:cNvSpPr>
            <a:spLocks noGrp="1"/>
          </p:cNvSpPr>
          <p:nvPr>
            <p:ph idx="1"/>
          </p:nvPr>
        </p:nvSpPr>
        <p:spPr/>
        <p:txBody>
          <a:bodyPr>
            <a:normAutofit/>
          </a:bodyPr>
          <a:lstStyle/>
          <a:p>
            <a:r>
              <a:rPr lang="en-US" sz="2800" dirty="0" smtClean="0"/>
              <a:t>The full host range of C. </a:t>
            </a:r>
            <a:r>
              <a:rPr lang="en-US" sz="2800" dirty="0" err="1" smtClean="0"/>
              <a:t>cyaetaneis</a:t>
            </a:r>
            <a:r>
              <a:rPr lang="en-US" sz="2800" dirty="0" smtClean="0"/>
              <a:t> is currently unknown. Infection with C </a:t>
            </a:r>
            <a:r>
              <a:rPr lang="en-US" sz="2800" dirty="0" err="1" smtClean="0"/>
              <a:t>cayetanesis</a:t>
            </a:r>
            <a:r>
              <a:rPr lang="en-US" sz="2800" dirty="0" smtClean="0"/>
              <a:t> begins when ingested particles invade the epithelial cells of the small intestine.</a:t>
            </a:r>
            <a:endParaRPr lang="en-US" sz="2800" dirty="0"/>
          </a:p>
        </p:txBody>
      </p:sp>
    </p:spTree>
    <p:extLst>
      <p:ext uri="{BB962C8B-B14F-4D97-AF65-F5344CB8AC3E}">
        <p14:creationId xmlns:p14="http://schemas.microsoft.com/office/powerpoint/2010/main" val="1662300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11163300" cy="2036762"/>
          </a:xfrm>
        </p:spPr>
        <p:txBody>
          <a:bodyPr>
            <a:normAutofit/>
          </a:bodyPr>
          <a:lstStyle/>
          <a:p>
            <a:r>
              <a:rPr lang="en-US" dirty="0" smtClean="0"/>
              <a:t>Predisposing &amp; Occupational Risks</a:t>
            </a:r>
            <a:br>
              <a:rPr lang="en-US" dirty="0" smtClean="0"/>
            </a:br>
            <a:r>
              <a:rPr lang="en-US" dirty="0" smtClean="0"/>
              <a:t>Disease? Infectious </a:t>
            </a:r>
            <a:r>
              <a:rPr lang="en-US" dirty="0" smtClean="0"/>
              <a:t>Dose? </a:t>
            </a:r>
            <a:endParaRPr lang="en-US" dirty="0"/>
          </a:p>
        </p:txBody>
      </p:sp>
      <p:sp>
        <p:nvSpPr>
          <p:cNvPr id="3" name="Content Placeholder 2"/>
          <p:cNvSpPr>
            <a:spLocks noGrp="1"/>
          </p:cNvSpPr>
          <p:nvPr>
            <p:ph idx="1"/>
          </p:nvPr>
        </p:nvSpPr>
        <p:spPr>
          <a:xfrm>
            <a:off x="1069848" y="2755900"/>
            <a:ext cx="10058400" cy="3416300"/>
          </a:xfrm>
        </p:spPr>
        <p:txBody>
          <a:bodyPr>
            <a:normAutofit/>
          </a:bodyPr>
          <a:lstStyle/>
          <a:p>
            <a:r>
              <a:rPr lang="en-US" sz="2800" dirty="0" smtClean="0"/>
              <a:t>Cyclospora infects the small intestine and usually causes watery diarrhea, </a:t>
            </a:r>
            <a:r>
              <a:rPr lang="en-US" sz="2800" dirty="0" smtClean="0"/>
              <a:t>bloating, increased </a:t>
            </a:r>
            <a:r>
              <a:rPr lang="en-US" sz="2800" dirty="0" smtClean="0"/>
              <a:t>gas , stomach cramps, loss of appetite, and nausea. </a:t>
            </a:r>
          </a:p>
          <a:p>
            <a:r>
              <a:rPr lang="en-US" sz="2800" dirty="0" smtClean="0"/>
              <a:t>Some people who are infected with </a:t>
            </a:r>
            <a:r>
              <a:rPr lang="en-US" sz="2800" dirty="0" err="1" smtClean="0"/>
              <a:t>cyclospora</a:t>
            </a:r>
            <a:r>
              <a:rPr lang="en-US" sz="2800" dirty="0" smtClean="0"/>
              <a:t> do not have any symptoms until after infection.</a:t>
            </a:r>
            <a:endParaRPr lang="en-US" sz="2800" dirty="0"/>
          </a:p>
        </p:txBody>
      </p:sp>
    </p:spTree>
    <p:extLst>
      <p:ext uri="{BB962C8B-B14F-4D97-AF65-F5344CB8AC3E}">
        <p14:creationId xmlns:p14="http://schemas.microsoft.com/office/powerpoint/2010/main" val="1666848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t>
            </a:r>
            <a:endParaRPr lang="en-US" dirty="0"/>
          </a:p>
        </p:txBody>
      </p:sp>
      <p:sp>
        <p:nvSpPr>
          <p:cNvPr id="3" name="Content Placeholder 2"/>
          <p:cNvSpPr>
            <a:spLocks noGrp="1"/>
          </p:cNvSpPr>
          <p:nvPr>
            <p:ph idx="1"/>
          </p:nvPr>
        </p:nvSpPr>
        <p:spPr/>
        <p:txBody>
          <a:bodyPr>
            <a:normAutofit/>
          </a:bodyPr>
          <a:lstStyle/>
          <a:p>
            <a:r>
              <a:rPr lang="en-US" sz="2800" dirty="0" smtClean="0"/>
              <a:t>Cyclospora has been associated with Guillain-Barre syndrome , reactive arthritis or Reiter’s syndrome, and </a:t>
            </a:r>
            <a:r>
              <a:rPr lang="en-US" sz="2800" dirty="0" err="1" smtClean="0"/>
              <a:t>acalculous</a:t>
            </a:r>
            <a:r>
              <a:rPr lang="en-US" sz="2800" dirty="0" smtClean="0"/>
              <a:t> cholecystitis. These are more common if you have not been </a:t>
            </a:r>
            <a:r>
              <a:rPr lang="en-US" sz="2800" dirty="0" err="1" smtClean="0"/>
              <a:t>treateed</a:t>
            </a:r>
            <a:r>
              <a:rPr lang="en-US" sz="2800" dirty="0" smtClean="0"/>
              <a:t>.</a:t>
            </a:r>
            <a:endParaRPr lang="en-US" sz="2800" dirty="0"/>
          </a:p>
        </p:txBody>
      </p:sp>
    </p:spTree>
    <p:extLst>
      <p:ext uri="{BB962C8B-B14F-4D97-AF65-F5344CB8AC3E}">
        <p14:creationId xmlns:p14="http://schemas.microsoft.com/office/powerpoint/2010/main" val="804833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 of transmission? </a:t>
            </a:r>
            <a:endParaRPr lang="en-US" dirty="0"/>
          </a:p>
        </p:txBody>
      </p:sp>
      <p:sp>
        <p:nvSpPr>
          <p:cNvPr id="3" name="Content Placeholder 2"/>
          <p:cNvSpPr>
            <a:spLocks noGrp="1"/>
          </p:cNvSpPr>
          <p:nvPr>
            <p:ph idx="1"/>
          </p:nvPr>
        </p:nvSpPr>
        <p:spPr/>
        <p:txBody>
          <a:bodyPr>
            <a:normAutofit/>
          </a:bodyPr>
          <a:lstStyle/>
          <a:p>
            <a:r>
              <a:rPr lang="en-US" sz="2800" dirty="0" err="1" smtClean="0"/>
              <a:t>Trasmited</a:t>
            </a:r>
            <a:r>
              <a:rPr lang="en-US" sz="2800" dirty="0" smtClean="0"/>
              <a:t> by ingesting </a:t>
            </a:r>
            <a:r>
              <a:rPr lang="en-US" sz="2800" dirty="0" err="1" smtClean="0"/>
              <a:t>cyclospora</a:t>
            </a:r>
            <a:r>
              <a:rPr lang="en-US" sz="2800" dirty="0" smtClean="0"/>
              <a:t> oocytes  in wither contaminated food or </a:t>
            </a:r>
            <a:r>
              <a:rPr lang="en-US" sz="2800" dirty="0" err="1" smtClean="0"/>
              <a:t>water.Outbreaks</a:t>
            </a:r>
            <a:r>
              <a:rPr lang="en-US" sz="2800" dirty="0" smtClean="0"/>
              <a:t> in the U.S have been seen in imported fresh produce.</a:t>
            </a:r>
            <a:endParaRPr lang="en-US" sz="2800" dirty="0"/>
          </a:p>
        </p:txBody>
      </p:sp>
    </p:spTree>
    <p:extLst>
      <p:ext uri="{BB962C8B-B14F-4D97-AF65-F5344CB8AC3E}">
        <p14:creationId xmlns:p14="http://schemas.microsoft.com/office/powerpoint/2010/main" val="1982877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9B8797-7469-4446-9FB4-84E2215C8F81}"/>
              </a:ext>
            </a:extLst>
          </p:cNvPr>
          <p:cNvSpPr>
            <a:spLocks noGrp="1"/>
          </p:cNvSpPr>
          <p:nvPr>
            <p:ph type="ctrTitle"/>
          </p:nvPr>
        </p:nvSpPr>
        <p:spPr/>
        <p:txBody>
          <a:bodyPr/>
          <a:lstStyle/>
          <a:p>
            <a:r>
              <a:rPr lang="en-US" dirty="0" err="1"/>
              <a:t>Balantidium</a:t>
            </a:r>
            <a:r>
              <a:rPr lang="en-US" dirty="0"/>
              <a:t> coli </a:t>
            </a:r>
          </a:p>
        </p:txBody>
      </p:sp>
      <p:sp>
        <p:nvSpPr>
          <p:cNvPr id="3" name="Subtitle 2">
            <a:extLst>
              <a:ext uri="{FF2B5EF4-FFF2-40B4-BE49-F238E27FC236}">
                <a16:creationId xmlns:a16="http://schemas.microsoft.com/office/drawing/2014/main" xmlns="" id="{1AB0E94B-D460-42C2-9BEC-59552EEBEAD5}"/>
              </a:ext>
            </a:extLst>
          </p:cNvPr>
          <p:cNvSpPr>
            <a:spLocks noGrp="1"/>
          </p:cNvSpPr>
          <p:nvPr>
            <p:ph type="subTitle" idx="1"/>
          </p:nvPr>
        </p:nvSpPr>
        <p:spPr/>
        <p:txBody>
          <a:bodyPr/>
          <a:lstStyle/>
          <a:p>
            <a:r>
              <a:rPr lang="en-US" dirty="0" smtClean="0"/>
              <a:t>Miguel Madrigal </a:t>
            </a:r>
            <a:endParaRPr lang="en-US" dirty="0"/>
          </a:p>
        </p:txBody>
      </p:sp>
      <p:pic>
        <p:nvPicPr>
          <p:cNvPr id="5" name="Picture 4">
            <a:extLst>
              <a:ext uri="{FF2B5EF4-FFF2-40B4-BE49-F238E27FC236}">
                <a16:creationId xmlns:a16="http://schemas.microsoft.com/office/drawing/2014/main" xmlns="" id="{F165BB27-D9F4-4E3E-8B43-6FF6DB6F7C0B}"/>
              </a:ext>
            </a:extLst>
          </p:cNvPr>
          <p:cNvPicPr>
            <a:picLocks noChangeAspect="1"/>
          </p:cNvPicPr>
          <p:nvPr/>
        </p:nvPicPr>
        <p:blipFill>
          <a:blip r:embed="rId3"/>
          <a:stretch>
            <a:fillRect/>
          </a:stretch>
        </p:blipFill>
        <p:spPr>
          <a:xfrm>
            <a:off x="7411247" y="1449147"/>
            <a:ext cx="4314944" cy="3278019"/>
          </a:xfrm>
          <a:prstGeom prst="rect">
            <a:avLst/>
          </a:prstGeom>
        </p:spPr>
      </p:pic>
    </p:spTree>
    <p:extLst>
      <p:ext uri="{BB962C8B-B14F-4D97-AF65-F5344CB8AC3E}">
        <p14:creationId xmlns:p14="http://schemas.microsoft.com/office/powerpoint/2010/main" val="2675971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CEF45F-1285-44B6-94D7-A2D1D99ADFD8}"/>
              </a:ext>
            </a:extLst>
          </p:cNvPr>
          <p:cNvSpPr>
            <a:spLocks noGrp="1"/>
          </p:cNvSpPr>
          <p:nvPr>
            <p:ph type="title"/>
          </p:nvPr>
        </p:nvSpPr>
        <p:spPr/>
        <p:txBody>
          <a:bodyPr/>
          <a:lstStyle/>
          <a:p>
            <a:r>
              <a:rPr lang="en-US" dirty="0"/>
              <a:t>Environment </a:t>
            </a:r>
          </a:p>
        </p:txBody>
      </p:sp>
      <p:sp>
        <p:nvSpPr>
          <p:cNvPr id="3" name="Content Placeholder 2">
            <a:extLst>
              <a:ext uri="{FF2B5EF4-FFF2-40B4-BE49-F238E27FC236}">
                <a16:creationId xmlns:a16="http://schemas.microsoft.com/office/drawing/2014/main" xmlns="" id="{EB49CB50-03E6-4B2F-BDBD-839E7D2B4527}"/>
              </a:ext>
            </a:extLst>
          </p:cNvPr>
          <p:cNvSpPr>
            <a:spLocks noGrp="1"/>
          </p:cNvSpPr>
          <p:nvPr>
            <p:ph idx="1"/>
          </p:nvPr>
        </p:nvSpPr>
        <p:spPr/>
        <p:txBody>
          <a:bodyPr>
            <a:normAutofit/>
          </a:bodyPr>
          <a:lstStyle/>
          <a:p>
            <a:r>
              <a:rPr lang="en-US" sz="4000" dirty="0"/>
              <a:t>Tropical </a:t>
            </a:r>
          </a:p>
          <a:p>
            <a:r>
              <a:rPr lang="en-US" sz="4000" dirty="0"/>
              <a:t>Subtropical </a:t>
            </a:r>
          </a:p>
          <a:p>
            <a:r>
              <a:rPr lang="en-US" sz="4000" dirty="0"/>
              <a:t>Developing Countries </a:t>
            </a:r>
          </a:p>
        </p:txBody>
      </p:sp>
    </p:spTree>
    <p:extLst>
      <p:ext uri="{BB962C8B-B14F-4D97-AF65-F5344CB8AC3E}">
        <p14:creationId xmlns:p14="http://schemas.microsoft.com/office/powerpoint/2010/main" val="1040261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BB2FC0-C5A9-4824-ABD0-BF4E23811B07}"/>
              </a:ext>
            </a:extLst>
          </p:cNvPr>
          <p:cNvSpPr>
            <a:spLocks noGrp="1"/>
          </p:cNvSpPr>
          <p:nvPr>
            <p:ph type="title"/>
          </p:nvPr>
        </p:nvSpPr>
        <p:spPr/>
        <p:txBody>
          <a:bodyPr/>
          <a:lstStyle/>
          <a:p>
            <a:r>
              <a:rPr lang="en-US" dirty="0"/>
              <a:t>Location</a:t>
            </a:r>
          </a:p>
        </p:txBody>
      </p:sp>
      <p:sp>
        <p:nvSpPr>
          <p:cNvPr id="3" name="Content Placeholder 2">
            <a:extLst>
              <a:ext uri="{FF2B5EF4-FFF2-40B4-BE49-F238E27FC236}">
                <a16:creationId xmlns:a16="http://schemas.microsoft.com/office/drawing/2014/main" xmlns="" id="{C81F176F-1DC8-4C55-9CE8-0123F46F77B9}"/>
              </a:ext>
            </a:extLst>
          </p:cNvPr>
          <p:cNvSpPr>
            <a:spLocks noGrp="1"/>
          </p:cNvSpPr>
          <p:nvPr>
            <p:ph idx="1"/>
          </p:nvPr>
        </p:nvSpPr>
        <p:spPr/>
        <p:txBody>
          <a:bodyPr>
            <a:normAutofit lnSpcReduction="10000"/>
          </a:bodyPr>
          <a:lstStyle/>
          <a:p>
            <a:r>
              <a:rPr lang="en-US" sz="3600" dirty="0"/>
              <a:t>Parasite found worldwide</a:t>
            </a:r>
          </a:p>
          <a:p>
            <a:r>
              <a:rPr lang="en-US" sz="3600" dirty="0"/>
              <a:t>Incidences found in</a:t>
            </a:r>
          </a:p>
          <a:p>
            <a:pPr lvl="1"/>
            <a:r>
              <a:rPr lang="en-US" sz="3600" dirty="0"/>
              <a:t>China</a:t>
            </a:r>
          </a:p>
          <a:p>
            <a:pPr lvl="1"/>
            <a:r>
              <a:rPr lang="en-US" sz="3600" dirty="0"/>
              <a:t>Philippines </a:t>
            </a:r>
          </a:p>
          <a:p>
            <a:pPr lvl="1"/>
            <a:r>
              <a:rPr lang="en-US" sz="3600" dirty="0"/>
              <a:t>Middle East</a:t>
            </a:r>
          </a:p>
          <a:p>
            <a:endParaRPr lang="en-US" dirty="0"/>
          </a:p>
        </p:txBody>
      </p:sp>
      <p:pic>
        <p:nvPicPr>
          <p:cNvPr id="4" name="Picture 3">
            <a:extLst>
              <a:ext uri="{FF2B5EF4-FFF2-40B4-BE49-F238E27FC236}">
                <a16:creationId xmlns:a16="http://schemas.microsoft.com/office/drawing/2014/main" xmlns="" id="{7ED822C3-33CE-40CC-8B0D-57613A0760F8}"/>
              </a:ext>
            </a:extLst>
          </p:cNvPr>
          <p:cNvPicPr>
            <a:picLocks noChangeAspect="1"/>
          </p:cNvPicPr>
          <p:nvPr/>
        </p:nvPicPr>
        <p:blipFill>
          <a:blip r:embed="rId2"/>
          <a:stretch>
            <a:fillRect/>
          </a:stretch>
        </p:blipFill>
        <p:spPr>
          <a:xfrm>
            <a:off x="7987452" y="2222287"/>
            <a:ext cx="3636512" cy="3636512"/>
          </a:xfrm>
          <a:prstGeom prst="rect">
            <a:avLst/>
          </a:prstGeom>
        </p:spPr>
      </p:pic>
    </p:spTree>
    <p:extLst>
      <p:ext uri="{BB962C8B-B14F-4D97-AF65-F5344CB8AC3E}">
        <p14:creationId xmlns:p14="http://schemas.microsoft.com/office/powerpoint/2010/main" val="3415474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2FCE54-9CA1-4401-9981-403DEE7A3ED7}"/>
              </a:ext>
            </a:extLst>
          </p:cNvPr>
          <p:cNvSpPr>
            <a:spLocks noGrp="1"/>
          </p:cNvSpPr>
          <p:nvPr>
            <p:ph type="title"/>
          </p:nvPr>
        </p:nvSpPr>
        <p:spPr/>
        <p:txBody>
          <a:bodyPr/>
          <a:lstStyle/>
          <a:p>
            <a:r>
              <a:rPr lang="en-US" dirty="0"/>
              <a:t>Reservoir </a:t>
            </a:r>
          </a:p>
        </p:txBody>
      </p:sp>
      <p:sp>
        <p:nvSpPr>
          <p:cNvPr id="3" name="Content Placeholder 2">
            <a:extLst>
              <a:ext uri="{FF2B5EF4-FFF2-40B4-BE49-F238E27FC236}">
                <a16:creationId xmlns:a16="http://schemas.microsoft.com/office/drawing/2014/main" xmlns="" id="{3D060B3B-E215-45E2-9FC9-1151A87C3C8F}"/>
              </a:ext>
            </a:extLst>
          </p:cNvPr>
          <p:cNvSpPr>
            <a:spLocks noGrp="1"/>
          </p:cNvSpPr>
          <p:nvPr>
            <p:ph idx="1"/>
          </p:nvPr>
        </p:nvSpPr>
        <p:spPr/>
        <p:txBody>
          <a:bodyPr>
            <a:normAutofit/>
          </a:bodyPr>
          <a:lstStyle/>
          <a:p>
            <a:pPr marL="0" indent="0">
              <a:buNone/>
            </a:pPr>
            <a:r>
              <a:rPr lang="en-US" sz="4000" dirty="0"/>
              <a:t>Swine </a:t>
            </a:r>
          </a:p>
          <a:p>
            <a:r>
              <a:rPr lang="en-US" sz="4000" dirty="0"/>
              <a:t> 20-100% prevalence of infection </a:t>
            </a:r>
          </a:p>
          <a:p>
            <a:r>
              <a:rPr lang="en-US" sz="4000" dirty="0"/>
              <a:t>Asymptomatic carriers </a:t>
            </a:r>
          </a:p>
          <a:p>
            <a:r>
              <a:rPr lang="en-US" sz="4000" dirty="0"/>
              <a:t>Found in large intestine </a:t>
            </a:r>
          </a:p>
        </p:txBody>
      </p:sp>
      <p:pic>
        <p:nvPicPr>
          <p:cNvPr id="4" name="Picture 3">
            <a:extLst>
              <a:ext uri="{FF2B5EF4-FFF2-40B4-BE49-F238E27FC236}">
                <a16:creationId xmlns:a16="http://schemas.microsoft.com/office/drawing/2014/main" xmlns="" id="{F726F17A-EFAF-439C-9790-79CD89BEE37D}"/>
              </a:ext>
            </a:extLst>
          </p:cNvPr>
          <p:cNvPicPr>
            <a:picLocks noChangeAspect="1"/>
          </p:cNvPicPr>
          <p:nvPr/>
        </p:nvPicPr>
        <p:blipFill>
          <a:blip r:embed="rId2"/>
          <a:stretch>
            <a:fillRect/>
          </a:stretch>
        </p:blipFill>
        <p:spPr>
          <a:xfrm>
            <a:off x="8449111" y="4210537"/>
            <a:ext cx="2924175" cy="2200275"/>
          </a:xfrm>
          <a:prstGeom prst="rect">
            <a:avLst/>
          </a:prstGeom>
        </p:spPr>
      </p:pic>
    </p:spTree>
    <p:extLst>
      <p:ext uri="{BB962C8B-B14F-4D97-AF65-F5344CB8AC3E}">
        <p14:creationId xmlns:p14="http://schemas.microsoft.com/office/powerpoint/2010/main" val="452980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82CABA-3C49-4434-A949-89AD5C90C155}"/>
              </a:ext>
            </a:extLst>
          </p:cNvPr>
          <p:cNvSpPr>
            <a:spLocks noGrp="1"/>
          </p:cNvSpPr>
          <p:nvPr>
            <p:ph type="title"/>
          </p:nvPr>
        </p:nvSpPr>
        <p:spPr/>
        <p:txBody>
          <a:bodyPr/>
          <a:lstStyle/>
          <a:p>
            <a:r>
              <a:rPr lang="en-US" dirty="0"/>
              <a:t>Host Range </a:t>
            </a:r>
          </a:p>
        </p:txBody>
      </p:sp>
      <p:sp>
        <p:nvSpPr>
          <p:cNvPr id="3" name="Content Placeholder 2">
            <a:extLst>
              <a:ext uri="{FF2B5EF4-FFF2-40B4-BE49-F238E27FC236}">
                <a16:creationId xmlns:a16="http://schemas.microsoft.com/office/drawing/2014/main" xmlns="" id="{386856C1-59E5-4D4E-A1C5-5EC74743F615}"/>
              </a:ext>
            </a:extLst>
          </p:cNvPr>
          <p:cNvSpPr>
            <a:spLocks noGrp="1"/>
          </p:cNvSpPr>
          <p:nvPr>
            <p:ph idx="1"/>
          </p:nvPr>
        </p:nvSpPr>
        <p:spPr/>
        <p:txBody>
          <a:bodyPr>
            <a:normAutofit/>
          </a:bodyPr>
          <a:lstStyle/>
          <a:p>
            <a:r>
              <a:rPr lang="en-US" sz="3200" dirty="0"/>
              <a:t>Humans </a:t>
            </a:r>
          </a:p>
          <a:p>
            <a:r>
              <a:rPr lang="en-US" sz="3200" dirty="0"/>
              <a:t>Swine</a:t>
            </a:r>
          </a:p>
          <a:p>
            <a:r>
              <a:rPr lang="en-US" sz="3200" dirty="0"/>
              <a:t>Monkeys </a:t>
            </a:r>
          </a:p>
          <a:p>
            <a:endParaRPr lang="en-US" sz="3200" dirty="0"/>
          </a:p>
        </p:txBody>
      </p:sp>
    </p:spTree>
    <p:extLst>
      <p:ext uri="{BB962C8B-B14F-4D97-AF65-F5344CB8AC3E}">
        <p14:creationId xmlns:p14="http://schemas.microsoft.com/office/powerpoint/2010/main" val="351437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F8081C-D12E-47DF-8A72-CBB4ADED8398}"/>
              </a:ext>
            </a:extLst>
          </p:cNvPr>
          <p:cNvSpPr>
            <a:spLocks noGrp="1"/>
          </p:cNvSpPr>
          <p:nvPr>
            <p:ph type="title"/>
          </p:nvPr>
        </p:nvSpPr>
        <p:spPr/>
        <p:txBody>
          <a:bodyPr/>
          <a:lstStyle/>
          <a:p>
            <a:r>
              <a:rPr lang="en-US" dirty="0"/>
              <a:t>Predisposing Risks </a:t>
            </a:r>
          </a:p>
        </p:txBody>
      </p:sp>
      <p:sp>
        <p:nvSpPr>
          <p:cNvPr id="3" name="Content Placeholder 2">
            <a:extLst>
              <a:ext uri="{FF2B5EF4-FFF2-40B4-BE49-F238E27FC236}">
                <a16:creationId xmlns:a16="http://schemas.microsoft.com/office/drawing/2014/main" xmlns="" id="{6C5C325F-A479-457B-8FEA-2F0A14E3FA96}"/>
              </a:ext>
            </a:extLst>
          </p:cNvPr>
          <p:cNvSpPr>
            <a:spLocks noGrp="1"/>
          </p:cNvSpPr>
          <p:nvPr>
            <p:ph idx="1"/>
          </p:nvPr>
        </p:nvSpPr>
        <p:spPr/>
        <p:txBody>
          <a:bodyPr>
            <a:normAutofit fontScale="92500" lnSpcReduction="20000"/>
          </a:bodyPr>
          <a:lstStyle/>
          <a:p>
            <a:endParaRPr lang="en-US" sz="3500" dirty="0"/>
          </a:p>
          <a:p>
            <a:r>
              <a:rPr lang="en-US" sz="3500" dirty="0"/>
              <a:t>Tropical/Subtropical regions </a:t>
            </a:r>
          </a:p>
          <a:p>
            <a:r>
              <a:rPr lang="en-US" sz="3500" dirty="0"/>
              <a:t>Poor hygiene </a:t>
            </a:r>
          </a:p>
          <a:p>
            <a:r>
              <a:rPr lang="en-US" sz="3500" dirty="0"/>
              <a:t>Crowded institutional living </a:t>
            </a:r>
          </a:p>
          <a:p>
            <a:r>
              <a:rPr lang="en-US" sz="3500" dirty="0"/>
              <a:t>Malnourished </a:t>
            </a:r>
          </a:p>
          <a:p>
            <a:r>
              <a:rPr lang="en-US" sz="3500" dirty="0"/>
              <a:t>Immunocompromised </a:t>
            </a:r>
          </a:p>
          <a:p>
            <a:endParaRPr lang="en-US" sz="4000" dirty="0"/>
          </a:p>
          <a:p>
            <a:endParaRPr lang="en-US" sz="4000" dirty="0"/>
          </a:p>
        </p:txBody>
      </p:sp>
    </p:spTree>
    <p:extLst>
      <p:ext uri="{BB962C8B-B14F-4D97-AF65-F5344CB8AC3E}">
        <p14:creationId xmlns:p14="http://schemas.microsoft.com/office/powerpoint/2010/main" val="1199365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114CA4-F55F-45CA-AAFE-C6D42FA257C8}"/>
              </a:ext>
            </a:extLst>
          </p:cNvPr>
          <p:cNvSpPr>
            <a:spLocks noGrp="1"/>
          </p:cNvSpPr>
          <p:nvPr>
            <p:ph type="title"/>
          </p:nvPr>
        </p:nvSpPr>
        <p:spPr/>
        <p:txBody>
          <a:bodyPr/>
          <a:lstStyle/>
          <a:p>
            <a:r>
              <a:rPr lang="en-US" dirty="0"/>
              <a:t>Occupational Risks </a:t>
            </a:r>
          </a:p>
        </p:txBody>
      </p:sp>
      <p:sp>
        <p:nvSpPr>
          <p:cNvPr id="3" name="Content Placeholder 2">
            <a:extLst>
              <a:ext uri="{FF2B5EF4-FFF2-40B4-BE49-F238E27FC236}">
                <a16:creationId xmlns:a16="http://schemas.microsoft.com/office/drawing/2014/main" xmlns="" id="{BE5C2B9A-880C-4446-940A-1C64D2EE11EF}"/>
              </a:ext>
            </a:extLst>
          </p:cNvPr>
          <p:cNvSpPr>
            <a:spLocks noGrp="1"/>
          </p:cNvSpPr>
          <p:nvPr>
            <p:ph idx="1"/>
          </p:nvPr>
        </p:nvSpPr>
        <p:spPr/>
        <p:txBody>
          <a:bodyPr/>
          <a:lstStyle/>
          <a:p>
            <a:r>
              <a:rPr lang="en-US" sz="4000" dirty="0"/>
              <a:t>Pig Farmers</a:t>
            </a:r>
          </a:p>
          <a:p>
            <a:r>
              <a:rPr lang="en-US" sz="4000" dirty="0"/>
              <a:t>Veterinarians </a:t>
            </a:r>
          </a:p>
          <a:p>
            <a:r>
              <a:rPr lang="en-US" sz="4000" dirty="0"/>
              <a:t> Zookeepers</a:t>
            </a:r>
          </a:p>
          <a:p>
            <a:endParaRPr lang="en-US" dirty="0"/>
          </a:p>
        </p:txBody>
      </p:sp>
    </p:spTree>
    <p:extLst>
      <p:ext uri="{BB962C8B-B14F-4D97-AF65-F5344CB8AC3E}">
        <p14:creationId xmlns:p14="http://schemas.microsoft.com/office/powerpoint/2010/main" val="982269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C0F42E-A6FC-4D5E-87D4-3A291BDA62FF}"/>
              </a:ext>
            </a:extLst>
          </p:cNvPr>
          <p:cNvSpPr>
            <a:spLocks noGrp="1"/>
          </p:cNvSpPr>
          <p:nvPr>
            <p:ph type="title"/>
          </p:nvPr>
        </p:nvSpPr>
        <p:spPr/>
        <p:txBody>
          <a:bodyPr/>
          <a:lstStyle/>
          <a:p>
            <a:r>
              <a:rPr lang="en-US" dirty="0"/>
              <a:t>Infectious Dose </a:t>
            </a:r>
          </a:p>
        </p:txBody>
      </p:sp>
      <p:sp>
        <p:nvSpPr>
          <p:cNvPr id="3" name="Content Placeholder 2">
            <a:extLst>
              <a:ext uri="{FF2B5EF4-FFF2-40B4-BE49-F238E27FC236}">
                <a16:creationId xmlns:a16="http://schemas.microsoft.com/office/drawing/2014/main" xmlns="" id="{B226FA84-E2C2-4AFD-B10B-A6A313D11F3B}"/>
              </a:ext>
            </a:extLst>
          </p:cNvPr>
          <p:cNvSpPr>
            <a:spLocks noGrp="1"/>
          </p:cNvSpPr>
          <p:nvPr>
            <p:ph idx="1"/>
          </p:nvPr>
        </p:nvSpPr>
        <p:spPr/>
        <p:txBody>
          <a:bodyPr>
            <a:normAutofit/>
          </a:bodyPr>
          <a:lstStyle/>
          <a:p>
            <a:r>
              <a:rPr lang="en-US" sz="4000" dirty="0"/>
              <a:t>Unknown, expected to be low </a:t>
            </a:r>
          </a:p>
        </p:txBody>
      </p:sp>
    </p:spTree>
    <p:extLst>
      <p:ext uri="{BB962C8B-B14F-4D97-AF65-F5344CB8AC3E}">
        <p14:creationId xmlns:p14="http://schemas.microsoft.com/office/powerpoint/2010/main" val="1242992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FB609F-2660-4898-9DBE-B521F6604684}"/>
              </a:ext>
            </a:extLst>
          </p:cNvPr>
          <p:cNvSpPr>
            <a:spLocks noGrp="1"/>
          </p:cNvSpPr>
          <p:nvPr>
            <p:ph type="title"/>
          </p:nvPr>
        </p:nvSpPr>
        <p:spPr/>
        <p:txBody>
          <a:bodyPr/>
          <a:lstStyle/>
          <a:p>
            <a:r>
              <a:rPr lang="en-US" dirty="0"/>
              <a:t>Mode of Transmission </a:t>
            </a:r>
          </a:p>
        </p:txBody>
      </p:sp>
      <p:sp>
        <p:nvSpPr>
          <p:cNvPr id="3" name="Content Placeholder 2">
            <a:extLst>
              <a:ext uri="{FF2B5EF4-FFF2-40B4-BE49-F238E27FC236}">
                <a16:creationId xmlns:a16="http://schemas.microsoft.com/office/drawing/2014/main" xmlns="" id="{5C60AD5F-1FCD-4C64-88CE-0478B6DFA881}"/>
              </a:ext>
            </a:extLst>
          </p:cNvPr>
          <p:cNvSpPr>
            <a:spLocks noGrp="1"/>
          </p:cNvSpPr>
          <p:nvPr>
            <p:ph idx="1"/>
          </p:nvPr>
        </p:nvSpPr>
        <p:spPr>
          <a:xfrm>
            <a:off x="818712" y="2409323"/>
            <a:ext cx="10554574" cy="3636511"/>
          </a:xfrm>
        </p:spPr>
        <p:txBody>
          <a:bodyPr/>
          <a:lstStyle/>
          <a:p>
            <a:r>
              <a:rPr lang="en-US" sz="2800" dirty="0"/>
              <a:t>Transmitted via Fecal-Oral Route </a:t>
            </a:r>
          </a:p>
          <a:p>
            <a:r>
              <a:rPr lang="en-US" sz="2800" dirty="0"/>
              <a:t>eating meat, fruits, and vegetables that have been contaminated by an infected person or contaminated by fecal matter from an infected animal</a:t>
            </a:r>
          </a:p>
          <a:p>
            <a:r>
              <a:rPr lang="en-US" sz="2800" dirty="0"/>
              <a:t>drinking and washing food with contaminated water</a:t>
            </a:r>
          </a:p>
          <a:p>
            <a:r>
              <a:rPr lang="en-US" sz="2800" dirty="0"/>
              <a:t>poor hygiene habits</a:t>
            </a:r>
          </a:p>
          <a:p>
            <a:endParaRPr lang="en-US" dirty="0"/>
          </a:p>
          <a:p>
            <a:endParaRPr lang="en-US" dirty="0"/>
          </a:p>
        </p:txBody>
      </p:sp>
    </p:spTree>
    <p:extLst>
      <p:ext uri="{BB962C8B-B14F-4D97-AF65-F5344CB8AC3E}">
        <p14:creationId xmlns:p14="http://schemas.microsoft.com/office/powerpoint/2010/main" val="3429336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F0D68F-516D-4A57-A43A-3CF2F9E75B6A}"/>
              </a:ext>
            </a:extLst>
          </p:cNvPr>
          <p:cNvSpPr>
            <a:spLocks noGrp="1"/>
          </p:cNvSpPr>
          <p:nvPr>
            <p:ph type="title"/>
          </p:nvPr>
        </p:nvSpPr>
        <p:spPr/>
        <p:txBody>
          <a:bodyPr/>
          <a:lstStyle/>
          <a:p>
            <a:r>
              <a:rPr lang="en-US" dirty="0"/>
              <a:t>Work Cited </a:t>
            </a:r>
          </a:p>
        </p:txBody>
      </p:sp>
      <p:sp>
        <p:nvSpPr>
          <p:cNvPr id="3" name="Content Placeholder 2">
            <a:extLst>
              <a:ext uri="{FF2B5EF4-FFF2-40B4-BE49-F238E27FC236}">
                <a16:creationId xmlns:a16="http://schemas.microsoft.com/office/drawing/2014/main" xmlns="" id="{2BF08B41-BBE9-40B7-B7DF-48B2C79F1E3D}"/>
              </a:ext>
            </a:extLst>
          </p:cNvPr>
          <p:cNvSpPr>
            <a:spLocks noGrp="1"/>
          </p:cNvSpPr>
          <p:nvPr>
            <p:ph idx="1"/>
          </p:nvPr>
        </p:nvSpPr>
        <p:spPr>
          <a:xfrm>
            <a:off x="818712" y="2492451"/>
            <a:ext cx="10554574" cy="3636511"/>
          </a:xfrm>
        </p:spPr>
        <p:txBody>
          <a:bodyPr>
            <a:normAutofit fontScale="70000" lnSpcReduction="20000"/>
          </a:bodyPr>
          <a:lstStyle/>
          <a:p>
            <a:r>
              <a:rPr lang="en-US" sz="4000" dirty="0">
                <a:hlinkClick r:id="rId2"/>
              </a:rPr>
              <a:t>https://www.cdc.gov/parasites/balantidium/biology.html</a:t>
            </a:r>
            <a:endParaRPr lang="en-US" sz="4000" dirty="0"/>
          </a:p>
          <a:p>
            <a:r>
              <a:rPr lang="en-US" sz="4000" dirty="0">
                <a:hlinkClick r:id="rId3"/>
              </a:rPr>
              <a:t>https://web.stanford.edu/group/parasites/ParaSites2003/Balantidium/Animal_Reservoir.htm</a:t>
            </a:r>
            <a:endParaRPr lang="en-US" sz="4000" dirty="0"/>
          </a:p>
          <a:p>
            <a:r>
              <a:rPr lang="en-US" sz="4000" dirty="0">
                <a:hlinkClick r:id="rId4"/>
              </a:rPr>
              <a:t>https://www.canada.ca/en/public-health/services/laboratory-biosafety-biosecurity/pathogen-safety-data-sheets-risk-assessment/balantidium-coli-pathogen-safety-data-sheet.html</a:t>
            </a:r>
            <a:endParaRPr lang="en-US" sz="4000" dirty="0"/>
          </a:p>
          <a:p>
            <a:endParaRPr lang="en-US" sz="4000" dirty="0"/>
          </a:p>
        </p:txBody>
      </p:sp>
    </p:spTree>
    <p:extLst>
      <p:ext uri="{BB962C8B-B14F-4D97-AF65-F5344CB8AC3E}">
        <p14:creationId xmlns:p14="http://schemas.microsoft.com/office/powerpoint/2010/main" val="2566739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1E4019-E95C-4014-926D-76BE212E38C3}"/>
              </a:ext>
            </a:extLst>
          </p:cNvPr>
          <p:cNvSpPr>
            <a:spLocks noGrp="1"/>
          </p:cNvSpPr>
          <p:nvPr>
            <p:ph type="ctrTitle"/>
          </p:nvPr>
        </p:nvSpPr>
        <p:spPr/>
        <p:txBody>
          <a:bodyPr>
            <a:normAutofit/>
          </a:bodyPr>
          <a:lstStyle/>
          <a:p>
            <a:r>
              <a:rPr lang="en-US" dirty="0"/>
              <a:t>Entamoeba histolytica</a:t>
            </a:r>
            <a:br>
              <a:rPr lang="en-US" dirty="0"/>
            </a:br>
            <a:r>
              <a:rPr lang="en-US" sz="3600" dirty="0"/>
              <a:t>internal-amoeba tissue lysis</a:t>
            </a:r>
          </a:p>
        </p:txBody>
      </p:sp>
      <p:sp>
        <p:nvSpPr>
          <p:cNvPr id="3" name="Subtitle 2">
            <a:extLst>
              <a:ext uri="{FF2B5EF4-FFF2-40B4-BE49-F238E27FC236}">
                <a16:creationId xmlns:a16="http://schemas.microsoft.com/office/drawing/2014/main" xmlns="" id="{1676E6D2-C3B5-4EF1-94A0-E2979CCBA2C3}"/>
              </a:ext>
            </a:extLst>
          </p:cNvPr>
          <p:cNvSpPr>
            <a:spLocks noGrp="1"/>
          </p:cNvSpPr>
          <p:nvPr>
            <p:ph type="subTitle" idx="1"/>
          </p:nvPr>
        </p:nvSpPr>
        <p:spPr/>
        <p:txBody>
          <a:bodyPr>
            <a:normAutofit lnSpcReduction="10000"/>
          </a:bodyPr>
          <a:lstStyle/>
          <a:p>
            <a:r>
              <a:rPr lang="en-US" dirty="0"/>
              <a:t>Discovered by L</a:t>
            </a:r>
            <a:r>
              <a:rPr lang="az-Cyrl-AZ" dirty="0"/>
              <a:t>ӧ</a:t>
            </a:r>
            <a:r>
              <a:rPr lang="en-US" dirty="0" err="1"/>
              <a:t>sch</a:t>
            </a:r>
            <a:r>
              <a:rPr lang="en-US" dirty="0"/>
              <a:t> in </a:t>
            </a:r>
            <a:r>
              <a:rPr lang="en-US" dirty="0" smtClean="0"/>
              <a:t>1875</a:t>
            </a:r>
          </a:p>
          <a:p>
            <a:endParaRPr lang="en-US" dirty="0"/>
          </a:p>
          <a:p>
            <a:r>
              <a:rPr lang="en-US" dirty="0" smtClean="0"/>
              <a:t>Jennifer Gonzales </a:t>
            </a:r>
          </a:p>
        </p:txBody>
      </p:sp>
    </p:spTree>
    <p:extLst>
      <p:ext uri="{BB962C8B-B14F-4D97-AF65-F5344CB8AC3E}">
        <p14:creationId xmlns:p14="http://schemas.microsoft.com/office/powerpoint/2010/main" val="1716327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3C2D6E-61FA-4EA7-A705-AF0F7B494778}"/>
              </a:ext>
            </a:extLst>
          </p:cNvPr>
          <p:cNvSpPr>
            <a:spLocks noGrp="1"/>
          </p:cNvSpPr>
          <p:nvPr>
            <p:ph type="title"/>
          </p:nvPr>
        </p:nvSpPr>
        <p:spPr/>
        <p:txBody>
          <a:bodyPr/>
          <a:lstStyle/>
          <a:p>
            <a:pPr algn="ctr"/>
            <a:r>
              <a:rPr lang="en-US" dirty="0"/>
              <a:t>Environment	</a:t>
            </a:r>
          </a:p>
        </p:txBody>
      </p:sp>
      <p:pic>
        <p:nvPicPr>
          <p:cNvPr id="9" name="Content Placeholder 8">
            <a:extLst>
              <a:ext uri="{FF2B5EF4-FFF2-40B4-BE49-F238E27FC236}">
                <a16:creationId xmlns:a16="http://schemas.microsoft.com/office/drawing/2014/main" xmlns="" id="{11FFA47A-05B2-4692-901A-6A7CA2050A5E}"/>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6735763" y="1826098"/>
            <a:ext cx="4816475" cy="3205804"/>
          </a:xfrm>
        </p:spPr>
      </p:pic>
      <p:sp>
        <p:nvSpPr>
          <p:cNvPr id="5" name="Text Placeholder 4">
            <a:extLst>
              <a:ext uri="{FF2B5EF4-FFF2-40B4-BE49-F238E27FC236}">
                <a16:creationId xmlns:a16="http://schemas.microsoft.com/office/drawing/2014/main" xmlns="" id="{3FB8A470-1BC1-4CDE-BA3F-ADA17D8450BB}"/>
              </a:ext>
            </a:extLst>
          </p:cNvPr>
          <p:cNvSpPr>
            <a:spLocks noGrp="1"/>
          </p:cNvSpPr>
          <p:nvPr>
            <p:ph type="body" sz="half" idx="2"/>
          </p:nvPr>
        </p:nvSpPr>
        <p:spPr/>
        <p:txBody>
          <a:bodyPr>
            <a:normAutofit fontScale="77500" lnSpcReduction="20000"/>
          </a:bodyPr>
          <a:lstStyle/>
          <a:p>
            <a:pPr marL="285750" indent="-285750">
              <a:buFont typeface="Arial" panose="020B0604020202020204" pitchFamily="34" charset="0"/>
              <a:buChar char="•"/>
            </a:pPr>
            <a:r>
              <a:rPr lang="en-US" sz="2000" dirty="0"/>
              <a:t>Tropical</a:t>
            </a:r>
          </a:p>
          <a:p>
            <a:pPr marL="742950" lvl="1" indent="-285750">
              <a:buFont typeface="Arial" panose="020B0604020202020204" pitchFamily="34" charset="0"/>
              <a:buChar char="•"/>
            </a:pPr>
            <a:r>
              <a:rPr lang="en-US" sz="1800" dirty="0"/>
              <a:t>Low soil fertility</a:t>
            </a:r>
          </a:p>
          <a:p>
            <a:pPr marL="742950" lvl="1" indent="-285750">
              <a:buFont typeface="Arial" panose="020B0604020202020204" pitchFamily="34" charset="0"/>
              <a:buChar char="•"/>
            </a:pPr>
            <a:r>
              <a:rPr lang="en-US" sz="1800" dirty="0"/>
              <a:t>Warm climate</a:t>
            </a:r>
          </a:p>
          <a:p>
            <a:pPr marL="742950" lvl="1" indent="-285750">
              <a:buFont typeface="Arial" panose="020B0604020202020204" pitchFamily="34" charset="0"/>
              <a:buChar char="•"/>
            </a:pPr>
            <a:r>
              <a:rPr lang="en-US" sz="1800" dirty="0"/>
              <a:t>Water availability</a:t>
            </a:r>
          </a:p>
          <a:p>
            <a:pPr marL="742950" lvl="1" indent="-285750">
              <a:buFont typeface="Arial" panose="020B0604020202020204" pitchFamily="34" charset="0"/>
              <a:buChar char="•"/>
            </a:pPr>
            <a:r>
              <a:rPr lang="en-US" sz="1800" dirty="0"/>
              <a:t>Original soil</a:t>
            </a:r>
          </a:p>
          <a:p>
            <a:pPr marL="285750" indent="-285750">
              <a:buFont typeface="Arial" panose="020B0604020202020204" pitchFamily="34" charset="0"/>
              <a:buChar char="•"/>
            </a:pPr>
            <a:r>
              <a:rPr lang="en-US" sz="1800" dirty="0"/>
              <a:t>Tropical environment increases microbial growth, chemical reaction times, and leaching of soluble soil nutrients. </a:t>
            </a:r>
          </a:p>
          <a:p>
            <a:pPr marL="285750" indent="-285750">
              <a:buFont typeface="Arial" panose="020B0604020202020204" pitchFamily="34" charset="0"/>
              <a:buChar char="•"/>
            </a:pPr>
            <a:endParaRPr lang="en-US" sz="1800" dirty="0"/>
          </a:p>
          <a:p>
            <a:pPr marL="742950" lvl="1" indent="-285750">
              <a:buFont typeface="Arial" panose="020B0604020202020204" pitchFamily="34" charset="0"/>
              <a:buChar char="•"/>
            </a:pPr>
            <a:endParaRPr lang="en-US" dirty="0"/>
          </a:p>
        </p:txBody>
      </p:sp>
      <p:sp>
        <p:nvSpPr>
          <p:cNvPr id="10" name="TextBox 9">
            <a:extLst>
              <a:ext uri="{FF2B5EF4-FFF2-40B4-BE49-F238E27FC236}">
                <a16:creationId xmlns:a16="http://schemas.microsoft.com/office/drawing/2014/main" xmlns="" id="{6148CD8A-6A9D-4082-AE39-93C42FD1F6BB}"/>
              </a:ext>
            </a:extLst>
          </p:cNvPr>
          <p:cNvSpPr txBox="1"/>
          <p:nvPr/>
        </p:nvSpPr>
        <p:spPr>
          <a:xfrm>
            <a:off x="5183188" y="5478319"/>
            <a:ext cx="6172200" cy="230832"/>
          </a:xfrm>
          <a:prstGeom prst="rect">
            <a:avLst/>
          </a:prstGeom>
          <a:noFill/>
        </p:spPr>
        <p:txBody>
          <a:bodyPr wrap="square" rtlCol="0">
            <a:spAutoFit/>
          </a:bodyPr>
          <a:lstStyle/>
          <a:p>
            <a:r>
              <a:rPr lang="en-US" sz="900">
                <a:hlinkClick r:id="rId4" tooltip="http://kalyanvarma.net/gallery/borneo/2"/>
              </a:rPr>
              <a:t>This Photo</a:t>
            </a:r>
            <a:r>
              <a:rPr lang="en-US" sz="900"/>
              <a:t> by Unknown Author is licensed under </a:t>
            </a:r>
            <a:r>
              <a:rPr lang="en-US" sz="900">
                <a:hlinkClick r:id="rId5" tooltip="https://creativecommons.org/licenses/by-nc-sa/2.5/"/>
              </a:rPr>
              <a:t>CC BY-NC-SA</a:t>
            </a:r>
            <a:endParaRPr lang="en-US" sz="900"/>
          </a:p>
        </p:txBody>
      </p:sp>
    </p:spTree>
    <p:extLst>
      <p:ext uri="{BB962C8B-B14F-4D97-AF65-F5344CB8AC3E}">
        <p14:creationId xmlns:p14="http://schemas.microsoft.com/office/powerpoint/2010/main" val="1315945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283784-AD65-4AAF-A375-4149C4DA1BDF}"/>
              </a:ext>
            </a:extLst>
          </p:cNvPr>
          <p:cNvSpPr>
            <a:spLocks noGrp="1"/>
          </p:cNvSpPr>
          <p:nvPr>
            <p:ph type="title"/>
          </p:nvPr>
        </p:nvSpPr>
        <p:spPr/>
        <p:txBody>
          <a:bodyPr/>
          <a:lstStyle/>
          <a:p>
            <a:pPr algn="ctr"/>
            <a:r>
              <a:rPr lang="en-US" dirty="0"/>
              <a:t>Reservoir	</a:t>
            </a:r>
          </a:p>
        </p:txBody>
      </p:sp>
      <p:pic>
        <p:nvPicPr>
          <p:cNvPr id="21" name="Content Placeholder 20">
            <a:extLst>
              <a:ext uri="{FF2B5EF4-FFF2-40B4-BE49-F238E27FC236}">
                <a16:creationId xmlns:a16="http://schemas.microsoft.com/office/drawing/2014/main" xmlns="" id="{E5A41393-BEDC-478A-9472-23017FEF4370}"/>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7060972" y="804863"/>
            <a:ext cx="4166057" cy="5248275"/>
          </a:xfrm>
        </p:spPr>
      </p:pic>
      <p:sp>
        <p:nvSpPr>
          <p:cNvPr id="19" name="Text Placeholder 18">
            <a:extLst>
              <a:ext uri="{FF2B5EF4-FFF2-40B4-BE49-F238E27FC236}">
                <a16:creationId xmlns:a16="http://schemas.microsoft.com/office/drawing/2014/main" xmlns="" id="{EC8D395A-0FB6-4846-93C9-54B8D6473166}"/>
              </a:ext>
            </a:extLst>
          </p:cNvPr>
          <p:cNvSpPr>
            <a:spLocks noGrp="1"/>
          </p:cNvSpPr>
          <p:nvPr>
            <p:ph type="body" sz="half" idx="2"/>
          </p:nvPr>
        </p:nvSpPr>
        <p:spPr/>
        <p:txBody>
          <a:bodyPr>
            <a:normAutofit fontScale="70000" lnSpcReduction="20000"/>
          </a:bodyPr>
          <a:lstStyle/>
          <a:p>
            <a:pPr marL="285750" indent="-285750">
              <a:buFont typeface="Arial" panose="020B0604020202020204" pitchFamily="34" charset="0"/>
              <a:buChar char="•"/>
            </a:pPr>
            <a:r>
              <a:rPr lang="en-US" sz="1800" dirty="0"/>
              <a:t>Carried asymptomatically in digestive tract of humans.</a:t>
            </a:r>
          </a:p>
          <a:p>
            <a:pPr marL="742950" lvl="1" indent="-285750">
              <a:buFont typeface="Arial" panose="020B0604020202020204" pitchFamily="34" charset="0"/>
              <a:buChar char="•"/>
            </a:pPr>
            <a:r>
              <a:rPr lang="en-US" sz="1800" dirty="0"/>
              <a:t>Primary: Lumen of colon and caecum</a:t>
            </a:r>
          </a:p>
          <a:p>
            <a:pPr marL="742950" lvl="1" indent="-285750">
              <a:buFont typeface="Arial" panose="020B0604020202020204" pitchFamily="34" charset="0"/>
              <a:buChar char="•"/>
            </a:pPr>
            <a:r>
              <a:rPr lang="en-US" sz="1800" dirty="0"/>
              <a:t>Secondary: </a:t>
            </a:r>
            <a:r>
              <a:rPr lang="en-US" sz="1800" dirty="0" err="1"/>
              <a:t>Extraintestinal</a:t>
            </a:r>
            <a:r>
              <a:rPr lang="en-US" sz="1800" dirty="0"/>
              <a:t> locations</a:t>
            </a:r>
          </a:p>
          <a:p>
            <a:pPr marL="1200150" lvl="2" indent="-285750">
              <a:buFont typeface="Arial" panose="020B0604020202020204" pitchFamily="34" charset="0"/>
              <a:buChar char="•"/>
            </a:pPr>
            <a:r>
              <a:rPr lang="en-US" sz="1800" dirty="0"/>
              <a:t>Liver, lung, brain, skin, other tissues</a:t>
            </a:r>
          </a:p>
          <a:p>
            <a:pPr marL="285750" indent="-285750">
              <a:buFont typeface="Arial" panose="020B0604020202020204" pitchFamily="34" charset="0"/>
              <a:buChar char="•"/>
            </a:pPr>
            <a:r>
              <a:rPr lang="en-US" sz="1800" dirty="0"/>
              <a:t>Not found in animals</a:t>
            </a:r>
          </a:p>
          <a:p>
            <a:pPr marL="742950" lvl="1" indent="-285750">
              <a:buFont typeface="Arial" panose="020B0604020202020204" pitchFamily="34" charset="0"/>
              <a:buChar char="•"/>
            </a:pPr>
            <a:r>
              <a:rPr lang="en-US" sz="1800" dirty="0"/>
              <a:t>Microbe was discovered through experimentation on a canine</a:t>
            </a:r>
          </a:p>
          <a:p>
            <a:pPr marL="285750" indent="-285750">
              <a:buFont typeface="Arial" panose="020B0604020202020204" pitchFamily="34" charset="0"/>
              <a:buChar char="•"/>
            </a:pPr>
            <a:endParaRPr lang="en-US" sz="1800" dirty="0"/>
          </a:p>
        </p:txBody>
      </p:sp>
      <p:sp>
        <p:nvSpPr>
          <p:cNvPr id="22" name="TextBox 21">
            <a:extLst>
              <a:ext uri="{FF2B5EF4-FFF2-40B4-BE49-F238E27FC236}">
                <a16:creationId xmlns:a16="http://schemas.microsoft.com/office/drawing/2014/main" xmlns="" id="{92BFEE7E-9953-4E09-BB3B-FD16C7C79FC6}"/>
              </a:ext>
            </a:extLst>
          </p:cNvPr>
          <p:cNvSpPr txBox="1"/>
          <p:nvPr/>
        </p:nvSpPr>
        <p:spPr>
          <a:xfrm>
            <a:off x="4930140" y="5861050"/>
            <a:ext cx="5273479" cy="230832"/>
          </a:xfrm>
          <a:prstGeom prst="rect">
            <a:avLst/>
          </a:prstGeom>
          <a:noFill/>
        </p:spPr>
        <p:txBody>
          <a:bodyPr wrap="square" rtlCol="0">
            <a:spAutoFit/>
          </a:bodyPr>
          <a:lstStyle/>
          <a:p>
            <a:r>
              <a:rPr lang="en-US" sz="900">
                <a:hlinkClick r:id="rId4" tooltip="http://fr.wikipedia.org/wiki/Amœbose"/>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1352261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DFF019-A7E1-4146-8690-7F1ADECD143E}"/>
              </a:ext>
            </a:extLst>
          </p:cNvPr>
          <p:cNvSpPr>
            <a:spLocks noGrp="1"/>
          </p:cNvSpPr>
          <p:nvPr>
            <p:ph type="title"/>
          </p:nvPr>
        </p:nvSpPr>
        <p:spPr/>
        <p:txBody>
          <a:bodyPr/>
          <a:lstStyle/>
          <a:p>
            <a:pPr algn="ctr"/>
            <a:r>
              <a:rPr lang="en-US" dirty="0"/>
              <a:t>Host Range</a:t>
            </a:r>
          </a:p>
        </p:txBody>
      </p:sp>
      <p:pic>
        <p:nvPicPr>
          <p:cNvPr id="18" name="Content Placeholder 17">
            <a:extLst>
              <a:ext uri="{FF2B5EF4-FFF2-40B4-BE49-F238E27FC236}">
                <a16:creationId xmlns:a16="http://schemas.microsoft.com/office/drawing/2014/main" xmlns="" id="{B6C7E900-E796-45D0-AEB4-04E53E627292}"/>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6735763" y="1622822"/>
            <a:ext cx="4816475" cy="3612356"/>
          </a:xfrm>
        </p:spPr>
      </p:pic>
      <p:sp>
        <p:nvSpPr>
          <p:cNvPr id="4" name="Text Placeholder 3">
            <a:extLst>
              <a:ext uri="{FF2B5EF4-FFF2-40B4-BE49-F238E27FC236}">
                <a16:creationId xmlns:a16="http://schemas.microsoft.com/office/drawing/2014/main" xmlns="" id="{B5052C8E-12D6-4D6E-8E14-5147961CC6B6}"/>
              </a:ext>
            </a:extLst>
          </p:cNvPr>
          <p:cNvSpPr>
            <a:spLocks noGrp="1"/>
          </p:cNvSpPr>
          <p:nvPr>
            <p:ph type="body" sz="half" idx="2"/>
          </p:nvPr>
        </p:nvSpPr>
        <p:spPr/>
        <p:txBody>
          <a:bodyPr>
            <a:normAutofit fontScale="77500" lnSpcReduction="20000"/>
          </a:bodyPr>
          <a:lstStyle/>
          <a:p>
            <a:pPr marL="285750" indent="-285750">
              <a:buFont typeface="Arial" panose="020B0604020202020204" pitchFamily="34" charset="0"/>
              <a:buChar char="•"/>
            </a:pPr>
            <a:r>
              <a:rPr lang="en-US" sz="2400" dirty="0"/>
              <a:t>Humans</a:t>
            </a:r>
          </a:p>
          <a:p>
            <a:pPr marL="742950" lvl="1" indent="-285750">
              <a:buFont typeface="Arial" panose="020B0604020202020204" pitchFamily="34" charset="0"/>
              <a:buChar char="•"/>
            </a:pPr>
            <a:r>
              <a:rPr lang="en-US" sz="2400" dirty="0"/>
              <a:t>Poor sanitation habitat</a:t>
            </a:r>
          </a:p>
          <a:p>
            <a:pPr marL="742950" lvl="1" indent="-285750">
              <a:buFont typeface="Arial" panose="020B0604020202020204" pitchFamily="34" charset="0"/>
              <a:buChar char="•"/>
            </a:pPr>
            <a:r>
              <a:rPr lang="en-US" sz="2400" dirty="0"/>
              <a:t>Male homosexuals</a:t>
            </a:r>
          </a:p>
          <a:p>
            <a:pPr marL="742950" lvl="1" indent="-285750">
              <a:buFont typeface="Arial" panose="020B0604020202020204" pitchFamily="34" charset="0"/>
              <a:buChar char="•"/>
            </a:pPr>
            <a:r>
              <a:rPr lang="en-US" sz="2400" dirty="0"/>
              <a:t>Travelers/recent immigrants</a:t>
            </a:r>
          </a:p>
          <a:p>
            <a:pPr marL="742950" lvl="1" indent="-285750">
              <a:buFont typeface="Arial" panose="020B0604020202020204" pitchFamily="34" charset="0"/>
              <a:buChar char="•"/>
            </a:pPr>
            <a:r>
              <a:rPr lang="en-US" sz="2400" dirty="0"/>
              <a:t>Institutionalized populations</a:t>
            </a:r>
          </a:p>
          <a:p>
            <a:pPr marL="285750" indent="-285750">
              <a:buFont typeface="Arial" panose="020B0604020202020204" pitchFamily="34" charset="0"/>
              <a:buChar char="•"/>
            </a:pPr>
            <a:r>
              <a:rPr lang="en-US" sz="2400" dirty="0"/>
              <a:t>Primates</a:t>
            </a:r>
          </a:p>
        </p:txBody>
      </p:sp>
      <p:sp>
        <p:nvSpPr>
          <p:cNvPr id="19" name="TextBox 18">
            <a:extLst>
              <a:ext uri="{FF2B5EF4-FFF2-40B4-BE49-F238E27FC236}">
                <a16:creationId xmlns:a16="http://schemas.microsoft.com/office/drawing/2014/main" xmlns="" id="{7FEE0B90-1233-4FDA-AD4F-1C2C5BBCB0CE}"/>
              </a:ext>
            </a:extLst>
          </p:cNvPr>
          <p:cNvSpPr txBox="1"/>
          <p:nvPr/>
        </p:nvSpPr>
        <p:spPr>
          <a:xfrm>
            <a:off x="5183188" y="5738812"/>
            <a:ext cx="6172200" cy="230832"/>
          </a:xfrm>
          <a:prstGeom prst="rect">
            <a:avLst/>
          </a:prstGeom>
          <a:noFill/>
        </p:spPr>
        <p:txBody>
          <a:bodyPr wrap="square" rtlCol="0">
            <a:spAutoFit/>
          </a:bodyPr>
          <a:lstStyle/>
          <a:p>
            <a:r>
              <a:rPr lang="en-US" sz="900">
                <a:hlinkClick r:id="rId3" tooltip="http://en.wikipedia.org/wiki/File:Darfur_refugee_camp_in_Chad.jpg"/>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1437815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B48FE85F-AD66-4D85-997E-27BAD3CFBFF9}"/>
              </a:ext>
            </a:extLst>
          </p:cNvPr>
          <p:cNvSpPr>
            <a:spLocks noGrp="1"/>
          </p:cNvSpPr>
          <p:nvPr>
            <p:ph type="body" idx="1"/>
          </p:nvPr>
        </p:nvSpPr>
        <p:spPr/>
        <p:txBody>
          <a:bodyPr/>
          <a:lstStyle/>
          <a:p>
            <a:pPr algn="ctr"/>
            <a:r>
              <a:rPr lang="en-US" dirty="0"/>
              <a:t>Predisposing</a:t>
            </a:r>
          </a:p>
        </p:txBody>
      </p:sp>
      <p:sp>
        <p:nvSpPr>
          <p:cNvPr id="7" name="Content Placeholder 6">
            <a:extLst>
              <a:ext uri="{FF2B5EF4-FFF2-40B4-BE49-F238E27FC236}">
                <a16:creationId xmlns:a16="http://schemas.microsoft.com/office/drawing/2014/main" xmlns="" id="{25762559-87B7-499D-A3A8-404FE687FDC9}"/>
              </a:ext>
            </a:extLst>
          </p:cNvPr>
          <p:cNvSpPr>
            <a:spLocks noGrp="1"/>
          </p:cNvSpPr>
          <p:nvPr>
            <p:ph sz="half" idx="2"/>
          </p:nvPr>
        </p:nvSpPr>
        <p:spPr/>
        <p:txBody>
          <a:bodyPr/>
          <a:lstStyle/>
          <a:p>
            <a:r>
              <a:rPr lang="en-US" dirty="0"/>
              <a:t>Location</a:t>
            </a:r>
          </a:p>
          <a:p>
            <a:r>
              <a:rPr lang="en-US" dirty="0"/>
              <a:t>Age</a:t>
            </a:r>
          </a:p>
          <a:p>
            <a:r>
              <a:rPr lang="en-US" dirty="0"/>
              <a:t>Ingestion of raw vegetables</a:t>
            </a:r>
          </a:p>
          <a:p>
            <a:r>
              <a:rPr lang="en-US" dirty="0"/>
              <a:t>Water quality</a:t>
            </a:r>
          </a:p>
          <a:p>
            <a:r>
              <a:rPr lang="en-US" dirty="0"/>
              <a:t>Number of rooms/bedrooms per home</a:t>
            </a:r>
          </a:p>
          <a:p>
            <a:r>
              <a:rPr lang="en-US" dirty="0"/>
              <a:t>Previous infection of protozoan</a:t>
            </a:r>
          </a:p>
        </p:txBody>
      </p:sp>
      <p:sp>
        <p:nvSpPr>
          <p:cNvPr id="9" name="Content Placeholder 8">
            <a:extLst>
              <a:ext uri="{FF2B5EF4-FFF2-40B4-BE49-F238E27FC236}">
                <a16:creationId xmlns:a16="http://schemas.microsoft.com/office/drawing/2014/main" xmlns="" id="{F92FF99A-F02F-4BF6-92DD-BB655C32ADF3}"/>
              </a:ext>
            </a:extLst>
          </p:cNvPr>
          <p:cNvSpPr>
            <a:spLocks noGrp="1"/>
          </p:cNvSpPr>
          <p:nvPr>
            <p:ph sz="quarter" idx="4"/>
          </p:nvPr>
        </p:nvSpPr>
        <p:spPr/>
        <p:txBody>
          <a:bodyPr>
            <a:normAutofit fontScale="85000" lnSpcReduction="20000"/>
          </a:bodyPr>
          <a:lstStyle/>
          <a:p>
            <a:r>
              <a:rPr lang="en-US" sz="3600" dirty="0"/>
              <a:t>Medical facilities</a:t>
            </a:r>
          </a:p>
          <a:p>
            <a:r>
              <a:rPr lang="en-US" sz="3600" dirty="0"/>
              <a:t>Power plant</a:t>
            </a:r>
          </a:p>
          <a:p>
            <a:r>
              <a:rPr lang="en-US" sz="3600" dirty="0"/>
              <a:t>Missionaries</a:t>
            </a:r>
          </a:p>
          <a:p>
            <a:r>
              <a:rPr lang="en-US" sz="3600" dirty="0"/>
              <a:t>Health care</a:t>
            </a:r>
          </a:p>
          <a:p>
            <a:r>
              <a:rPr lang="en-US" sz="3600" dirty="0" err="1"/>
              <a:t>Sewege</a:t>
            </a:r>
            <a:r>
              <a:rPr lang="en-US" sz="3600" dirty="0"/>
              <a:t> plants</a:t>
            </a:r>
          </a:p>
        </p:txBody>
      </p:sp>
      <p:sp>
        <p:nvSpPr>
          <p:cNvPr id="8" name="Text Placeholder 7">
            <a:extLst>
              <a:ext uri="{FF2B5EF4-FFF2-40B4-BE49-F238E27FC236}">
                <a16:creationId xmlns:a16="http://schemas.microsoft.com/office/drawing/2014/main" xmlns="" id="{447C5301-1639-4FC4-95C9-74704C0F4E6E}"/>
              </a:ext>
            </a:extLst>
          </p:cNvPr>
          <p:cNvSpPr>
            <a:spLocks noGrp="1"/>
          </p:cNvSpPr>
          <p:nvPr>
            <p:ph type="body" sz="quarter" idx="13"/>
          </p:nvPr>
        </p:nvSpPr>
        <p:spPr/>
        <p:txBody>
          <a:bodyPr/>
          <a:lstStyle/>
          <a:p>
            <a:pPr algn="ctr"/>
            <a:r>
              <a:rPr lang="en-US" dirty="0"/>
              <a:t>Occupational</a:t>
            </a:r>
          </a:p>
        </p:txBody>
      </p:sp>
      <p:sp>
        <p:nvSpPr>
          <p:cNvPr id="5" name="Title 4">
            <a:extLst>
              <a:ext uri="{FF2B5EF4-FFF2-40B4-BE49-F238E27FC236}">
                <a16:creationId xmlns:a16="http://schemas.microsoft.com/office/drawing/2014/main" xmlns="" id="{6DD05286-3E13-4B65-A407-3A5DCDB75236}"/>
              </a:ext>
            </a:extLst>
          </p:cNvPr>
          <p:cNvSpPr>
            <a:spLocks noGrp="1"/>
          </p:cNvSpPr>
          <p:nvPr>
            <p:ph type="title"/>
          </p:nvPr>
        </p:nvSpPr>
        <p:spPr/>
        <p:txBody>
          <a:bodyPr/>
          <a:lstStyle/>
          <a:p>
            <a:pPr algn="ctr"/>
            <a:r>
              <a:rPr lang="en-US" dirty="0"/>
              <a:t>Risks</a:t>
            </a:r>
          </a:p>
        </p:txBody>
      </p:sp>
    </p:spTree>
    <p:extLst>
      <p:ext uri="{BB962C8B-B14F-4D97-AF65-F5344CB8AC3E}">
        <p14:creationId xmlns:p14="http://schemas.microsoft.com/office/powerpoint/2010/main" val="18737342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968F501E-9835-4D85-8A85-18046EBACE3A}"/>
              </a:ext>
            </a:extLst>
          </p:cNvPr>
          <p:cNvSpPr>
            <a:spLocks noGrp="1"/>
          </p:cNvSpPr>
          <p:nvPr>
            <p:ph type="title"/>
          </p:nvPr>
        </p:nvSpPr>
        <p:spPr/>
        <p:txBody>
          <a:bodyPr/>
          <a:lstStyle/>
          <a:p>
            <a:r>
              <a:rPr lang="en-US" dirty="0"/>
              <a:t>Mode of Transmission</a:t>
            </a:r>
          </a:p>
        </p:txBody>
      </p:sp>
      <p:pic>
        <p:nvPicPr>
          <p:cNvPr id="16" name="Content Placeholder 15">
            <a:extLst>
              <a:ext uri="{FF2B5EF4-FFF2-40B4-BE49-F238E27FC236}">
                <a16:creationId xmlns:a16="http://schemas.microsoft.com/office/drawing/2014/main" xmlns="" id="{02E70976-A3EC-409E-94EA-DB5A248DBF2C}"/>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6735763" y="1822206"/>
            <a:ext cx="4816475" cy="3213589"/>
          </a:xfrm>
        </p:spPr>
      </p:pic>
      <p:sp>
        <p:nvSpPr>
          <p:cNvPr id="9" name="Text Placeholder 8">
            <a:extLst>
              <a:ext uri="{FF2B5EF4-FFF2-40B4-BE49-F238E27FC236}">
                <a16:creationId xmlns:a16="http://schemas.microsoft.com/office/drawing/2014/main" xmlns="" id="{83A18013-2187-4D72-B4D5-E6048E55B91B}"/>
              </a:ext>
            </a:extLst>
          </p:cNvPr>
          <p:cNvSpPr>
            <a:spLocks noGrp="1"/>
          </p:cNvSpPr>
          <p:nvPr>
            <p:ph type="body" sz="half" idx="2"/>
          </p:nvPr>
        </p:nvSpPr>
        <p:spPr/>
        <p:txBody>
          <a:bodyPr>
            <a:normAutofit fontScale="40000" lnSpcReduction="20000"/>
          </a:bodyPr>
          <a:lstStyle/>
          <a:p>
            <a:pPr marL="285750" indent="-285750">
              <a:buFont typeface="Arial" panose="020B0604020202020204" pitchFamily="34" charset="0"/>
              <a:buChar char="•"/>
            </a:pPr>
            <a:r>
              <a:rPr lang="en-US" sz="1800" dirty="0"/>
              <a:t>Ingestion of contaminated food or water</a:t>
            </a:r>
          </a:p>
          <a:p>
            <a:pPr marL="742950" lvl="1" indent="-285750">
              <a:buFont typeface="Arial" panose="020B0604020202020204" pitchFamily="34" charset="0"/>
              <a:buChar char="•"/>
            </a:pPr>
            <a:r>
              <a:rPr lang="en-US" sz="1800" dirty="0"/>
              <a:t>Fecal contaminant</a:t>
            </a:r>
          </a:p>
          <a:p>
            <a:pPr marL="742950" lvl="1" indent="-285750">
              <a:buFont typeface="Arial" panose="020B0604020202020204" pitchFamily="34" charset="0"/>
              <a:buChar char="•"/>
            </a:pPr>
            <a:r>
              <a:rPr lang="en-US" sz="1800" dirty="0"/>
              <a:t>Amoebic cysts</a:t>
            </a:r>
          </a:p>
          <a:p>
            <a:pPr marL="285750" indent="-285750">
              <a:buFont typeface="Arial" panose="020B0604020202020204" pitchFamily="34" charset="0"/>
              <a:buChar char="•"/>
            </a:pPr>
            <a:r>
              <a:rPr lang="en-US" sz="1800" dirty="0"/>
              <a:t>Hand to hand transmission</a:t>
            </a:r>
          </a:p>
          <a:p>
            <a:pPr marL="742950" lvl="1" indent="-285750">
              <a:buFont typeface="Arial" panose="020B0604020202020204" pitchFamily="34" charset="0"/>
              <a:buChar char="•"/>
            </a:pPr>
            <a:r>
              <a:rPr lang="en-US" sz="1800" dirty="0"/>
              <a:t>Contaminated surfaces</a:t>
            </a:r>
          </a:p>
          <a:p>
            <a:pPr marL="285750" indent="-285750">
              <a:buFont typeface="Arial" panose="020B0604020202020204" pitchFamily="34" charset="0"/>
              <a:buChar char="•"/>
            </a:pPr>
            <a:r>
              <a:rPr lang="en-US" sz="1800" dirty="0"/>
              <a:t>Sexual transmission</a:t>
            </a:r>
          </a:p>
          <a:p>
            <a:pPr marL="742950" lvl="1" indent="-285750">
              <a:buFont typeface="Arial" panose="020B0604020202020204" pitchFamily="34" charset="0"/>
              <a:buChar char="•"/>
            </a:pPr>
            <a:r>
              <a:rPr lang="en-US" sz="1800" dirty="0"/>
              <a:t>Oral</a:t>
            </a:r>
          </a:p>
          <a:p>
            <a:pPr marL="742950" lvl="1" indent="-285750">
              <a:buFont typeface="Arial" panose="020B0604020202020204" pitchFamily="34" charset="0"/>
              <a:buChar char="•"/>
            </a:pPr>
            <a:r>
              <a:rPr lang="en-US" sz="1800" dirty="0"/>
              <a:t>Anal</a:t>
            </a:r>
          </a:p>
          <a:p>
            <a:pPr marL="742950" lvl="1" indent="-285750">
              <a:buFont typeface="Arial" panose="020B0604020202020204" pitchFamily="34" charset="0"/>
              <a:buChar char="•"/>
            </a:pPr>
            <a:r>
              <a:rPr lang="en-US" sz="1800" dirty="0"/>
              <a:t>From an asymptomatic carrier</a:t>
            </a:r>
          </a:p>
          <a:p>
            <a:pPr marL="742950" lvl="1" indent="-285750">
              <a:buFont typeface="Arial" panose="020B0604020202020204" pitchFamily="34" charset="0"/>
              <a:buChar char="•"/>
            </a:pPr>
            <a:r>
              <a:rPr lang="en-US" sz="1800" dirty="0"/>
              <a:t>Chronically ill </a:t>
            </a:r>
          </a:p>
          <a:p>
            <a:pPr marL="742950" lvl="1" indent="-285750">
              <a:buFont typeface="Arial" panose="020B0604020202020204" pitchFamily="34" charset="0"/>
              <a:buChar char="•"/>
            </a:pPr>
            <a:endParaRPr lang="en-US" dirty="0"/>
          </a:p>
        </p:txBody>
      </p:sp>
      <p:sp>
        <p:nvSpPr>
          <p:cNvPr id="17" name="TextBox 16">
            <a:extLst>
              <a:ext uri="{FF2B5EF4-FFF2-40B4-BE49-F238E27FC236}">
                <a16:creationId xmlns:a16="http://schemas.microsoft.com/office/drawing/2014/main" xmlns="" id="{AC0CF8C0-1CDD-4FEA-B804-195D9B82E4B2}"/>
              </a:ext>
            </a:extLst>
          </p:cNvPr>
          <p:cNvSpPr txBox="1"/>
          <p:nvPr/>
        </p:nvSpPr>
        <p:spPr>
          <a:xfrm>
            <a:off x="5335954" y="5381380"/>
            <a:ext cx="5866667" cy="230832"/>
          </a:xfrm>
          <a:prstGeom prst="rect">
            <a:avLst/>
          </a:prstGeom>
          <a:noFill/>
        </p:spPr>
        <p:txBody>
          <a:bodyPr wrap="square" rtlCol="0">
            <a:spAutoFit/>
          </a:bodyPr>
          <a:lstStyle/>
          <a:p>
            <a:r>
              <a:rPr lang="en-US" sz="900">
                <a:hlinkClick r:id="rId4" tooltip="https://en.wikipedia.org/wiki/Waterborne_diseases"/>
              </a:rPr>
              <a:t>This Photo</a:t>
            </a:r>
            <a:r>
              <a:rPr lang="en-US" sz="900"/>
              <a:t> by Unknown Author is licensed under </a:t>
            </a:r>
            <a:r>
              <a:rPr lang="en-US" sz="900">
                <a:hlinkClick r:id="rId5" tooltip="https://creativecommons.org/licenses/by-sa/3.0/"/>
              </a:rPr>
              <a:t>CC BY-SA</a:t>
            </a:r>
            <a:endParaRPr lang="en-US" sz="900"/>
          </a:p>
        </p:txBody>
      </p:sp>
    </p:spTree>
    <p:extLst>
      <p:ext uri="{BB962C8B-B14F-4D97-AF65-F5344CB8AC3E}">
        <p14:creationId xmlns:p14="http://schemas.microsoft.com/office/powerpoint/2010/main" val="731883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71751"/>
            <a:ext cx="9144000" cy="1965551"/>
          </a:xfrm>
        </p:spPr>
        <p:txBody>
          <a:bodyPr/>
          <a:lstStyle/>
          <a:p>
            <a:r>
              <a:rPr lang="en-US" b="1" dirty="0" smtClean="0"/>
              <a:t>Protozoa:</a:t>
            </a:r>
            <a:endParaRPr lang="en-US" b="1" dirty="0"/>
          </a:p>
        </p:txBody>
      </p:sp>
      <p:sp>
        <p:nvSpPr>
          <p:cNvPr id="3" name="Subtitle 2"/>
          <p:cNvSpPr>
            <a:spLocks noGrp="1"/>
          </p:cNvSpPr>
          <p:nvPr>
            <p:ph type="subTitle" idx="1"/>
          </p:nvPr>
        </p:nvSpPr>
        <p:spPr>
          <a:xfrm>
            <a:off x="1524000" y="880312"/>
            <a:ext cx="9144000" cy="2447088"/>
          </a:xfrm>
        </p:spPr>
        <p:txBody>
          <a:bodyPr>
            <a:normAutofit/>
          </a:bodyPr>
          <a:lstStyle/>
          <a:p>
            <a:r>
              <a:rPr lang="en-US" sz="8000" i="1" dirty="0" smtClean="0"/>
              <a:t>Giardia </a:t>
            </a:r>
            <a:r>
              <a:rPr lang="en-US" sz="8000" i="1" dirty="0" smtClean="0"/>
              <a:t>lamblia</a:t>
            </a:r>
          </a:p>
          <a:p>
            <a:r>
              <a:rPr lang="en-US" sz="2800" i="1" dirty="0" smtClean="0"/>
              <a:t>Melissa </a:t>
            </a:r>
            <a:r>
              <a:rPr lang="en-US" sz="2800" i="1" dirty="0" err="1" smtClean="0"/>
              <a:t>rios</a:t>
            </a:r>
            <a:r>
              <a:rPr lang="en-US" sz="2800" i="1" dirty="0" smtClean="0"/>
              <a:t> </a:t>
            </a:r>
            <a:endParaRPr lang="en-US" sz="2400" i="1" dirty="0"/>
          </a:p>
        </p:txBody>
      </p:sp>
      <p:pic>
        <p:nvPicPr>
          <p:cNvPr id="4" name="Picture 3"/>
          <p:cNvPicPr>
            <a:picLocks noChangeAspect="1"/>
          </p:cNvPicPr>
          <p:nvPr/>
        </p:nvPicPr>
        <p:blipFill>
          <a:blip r:embed="rId2"/>
          <a:stretch>
            <a:fillRect/>
          </a:stretch>
        </p:blipFill>
        <p:spPr>
          <a:xfrm>
            <a:off x="4532002" y="2943536"/>
            <a:ext cx="3127996" cy="3914464"/>
          </a:xfrm>
          <a:prstGeom prst="rect">
            <a:avLst/>
          </a:prstGeom>
        </p:spPr>
      </p:pic>
    </p:spTree>
    <p:extLst>
      <p:ext uri="{BB962C8B-B14F-4D97-AF65-F5344CB8AC3E}">
        <p14:creationId xmlns:p14="http://schemas.microsoft.com/office/powerpoint/2010/main" val="3970318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a:t>
            </a:r>
            <a:r>
              <a:rPr lang="en-US" i="1" dirty="0" smtClean="0"/>
              <a:t>G. lamblia</a:t>
            </a:r>
            <a:endParaRPr lang="en-US" dirty="0"/>
          </a:p>
        </p:txBody>
      </p:sp>
      <p:sp>
        <p:nvSpPr>
          <p:cNvPr id="3" name="Content Placeholder 2"/>
          <p:cNvSpPr>
            <a:spLocks noGrp="1"/>
          </p:cNvSpPr>
          <p:nvPr>
            <p:ph idx="1"/>
          </p:nvPr>
        </p:nvSpPr>
        <p:spPr/>
        <p:txBody>
          <a:bodyPr/>
          <a:lstStyle/>
          <a:p>
            <a:r>
              <a:rPr lang="en-US" i="1" dirty="0" smtClean="0"/>
              <a:t>Giardia </a:t>
            </a:r>
            <a:r>
              <a:rPr lang="en-US" dirty="0" smtClean="0"/>
              <a:t>was first described by van Leeuwenhoek in 1861, while he was studying his own diarrheal stool samples under microscope. </a:t>
            </a:r>
          </a:p>
          <a:p>
            <a:r>
              <a:rPr lang="en-US" dirty="0" smtClean="0"/>
              <a:t>In 1859,  then described by </a:t>
            </a:r>
            <a:r>
              <a:rPr lang="en-US" dirty="0" err="1" smtClean="0"/>
              <a:t>Lambl</a:t>
            </a:r>
            <a:r>
              <a:rPr lang="en-US" dirty="0" smtClean="0"/>
              <a:t>, the human form was given the name </a:t>
            </a:r>
            <a:r>
              <a:rPr lang="en-US" i="1" dirty="0" smtClean="0"/>
              <a:t>G. lamblia. </a:t>
            </a:r>
          </a:p>
          <a:p>
            <a:r>
              <a:rPr lang="en-US" dirty="0" smtClean="0"/>
              <a:t>Morphological criteria then used to distinguish </a:t>
            </a:r>
            <a:r>
              <a:rPr lang="en-US" i="1" dirty="0" smtClean="0"/>
              <a:t>G. Lamblia.</a:t>
            </a:r>
          </a:p>
          <a:p>
            <a:r>
              <a:rPr lang="en-US" i="1" dirty="0" smtClean="0">
                <a:solidFill>
                  <a:schemeClr val="tx1"/>
                </a:solidFill>
              </a:rPr>
              <a:t> </a:t>
            </a:r>
            <a:r>
              <a:rPr lang="en-US" i="1" dirty="0">
                <a:solidFill>
                  <a:schemeClr val="tx1"/>
                </a:solidFill>
              </a:rPr>
              <a:t>G. </a:t>
            </a:r>
            <a:r>
              <a:rPr lang="en-US" i="1" dirty="0" smtClean="0">
                <a:solidFill>
                  <a:schemeClr val="tx1"/>
                </a:solidFill>
              </a:rPr>
              <a:t>Lamblia </a:t>
            </a:r>
            <a:r>
              <a:rPr lang="en-US" dirty="0" smtClean="0">
                <a:solidFill>
                  <a:schemeClr val="tx1"/>
                </a:solidFill>
              </a:rPr>
              <a:t>became widely accepted as species name in 1970s. </a:t>
            </a:r>
            <a:endParaRPr lang="en-US" i="1" dirty="0">
              <a:solidFill>
                <a:schemeClr val="tx1"/>
              </a:solidFill>
            </a:endParaRPr>
          </a:p>
        </p:txBody>
      </p:sp>
    </p:spTree>
    <p:extLst>
      <p:ext uri="{BB962C8B-B14F-4D97-AF65-F5344CB8AC3E}">
        <p14:creationId xmlns:p14="http://schemas.microsoft.com/office/powerpoint/2010/main" val="6819394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solidFill>
                  <a:schemeClr val="tx1"/>
                </a:solidFill>
              </a:rPr>
              <a:t>G. lamblia</a:t>
            </a:r>
            <a:endParaRPr lang="en-US" dirty="0">
              <a:solidFill>
                <a:schemeClr val="tx1"/>
              </a:solidFill>
            </a:endParaRPr>
          </a:p>
        </p:txBody>
      </p:sp>
      <p:sp>
        <p:nvSpPr>
          <p:cNvPr id="3" name="Content Placeholder 2"/>
          <p:cNvSpPr>
            <a:spLocks noGrp="1"/>
          </p:cNvSpPr>
          <p:nvPr>
            <p:ph idx="1"/>
          </p:nvPr>
        </p:nvSpPr>
        <p:spPr/>
        <p:txBody>
          <a:bodyPr/>
          <a:lstStyle/>
          <a:p>
            <a:r>
              <a:rPr lang="en-US" dirty="0" smtClean="0"/>
              <a:t>Most prevalent parasitic protest in the United States</a:t>
            </a:r>
          </a:p>
          <a:p>
            <a:r>
              <a:rPr lang="en-US" dirty="0" smtClean="0"/>
              <a:t>Eukaryotic, with nucleus, nuclear membrane, cytoskeleton, and endomembrane system. </a:t>
            </a:r>
          </a:p>
          <a:p>
            <a:r>
              <a:rPr lang="en-US" dirty="0" smtClean="0"/>
              <a:t>Anaerobic</a:t>
            </a:r>
          </a:p>
          <a:p>
            <a:r>
              <a:rPr lang="en-US" dirty="0" smtClean="0"/>
              <a:t>Lacks mitochondria</a:t>
            </a:r>
            <a:endParaRPr lang="en-US" dirty="0"/>
          </a:p>
        </p:txBody>
      </p:sp>
      <p:pic>
        <p:nvPicPr>
          <p:cNvPr id="4" name="Picture 3"/>
          <p:cNvPicPr>
            <a:picLocks noChangeAspect="1"/>
          </p:cNvPicPr>
          <p:nvPr/>
        </p:nvPicPr>
        <p:blipFill>
          <a:blip r:embed="rId2"/>
          <a:stretch>
            <a:fillRect/>
          </a:stretch>
        </p:blipFill>
        <p:spPr>
          <a:xfrm>
            <a:off x="6094412" y="609600"/>
            <a:ext cx="4455033" cy="2597627"/>
          </a:xfrm>
          <a:prstGeom prst="rect">
            <a:avLst/>
          </a:prstGeom>
        </p:spPr>
      </p:pic>
    </p:spTree>
    <p:extLst>
      <p:ext uri="{BB962C8B-B14F-4D97-AF65-F5344CB8AC3E}">
        <p14:creationId xmlns:p14="http://schemas.microsoft.com/office/powerpoint/2010/main" val="2359608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tx1"/>
                </a:solidFill>
              </a:rPr>
              <a:t>Where is </a:t>
            </a:r>
            <a:r>
              <a:rPr lang="en-US" i="1" dirty="0">
                <a:solidFill>
                  <a:schemeClr val="tx1"/>
                </a:solidFill>
                <a:ea typeface="+mn-ea"/>
                <a:cs typeface="+mn-cs"/>
              </a:rPr>
              <a:t>G. </a:t>
            </a:r>
            <a:r>
              <a:rPr lang="en-US" i="1" dirty="0" smtClean="0">
                <a:solidFill>
                  <a:schemeClr val="tx1"/>
                </a:solidFill>
                <a:ea typeface="+mn-ea"/>
                <a:cs typeface="+mn-cs"/>
              </a:rPr>
              <a:t>Lamblia </a:t>
            </a:r>
            <a:r>
              <a:rPr lang="en-US" dirty="0" smtClean="0">
                <a:solidFill>
                  <a:schemeClr val="tx1"/>
                </a:solidFill>
                <a:ea typeface="+mn-ea"/>
                <a:cs typeface="+mn-cs"/>
              </a:rPr>
              <a:t>found?</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dirty="0" smtClean="0"/>
              <a:t>Most prevalent in United States, can be naturally found in mountain streams and river</a:t>
            </a:r>
          </a:p>
          <a:p>
            <a:r>
              <a:rPr lang="en-US" dirty="0" smtClean="0"/>
              <a:t>Can be found world-wide in human and mammals ex: cats, dogs, cattle, deer, and beavers.</a:t>
            </a:r>
          </a:p>
          <a:p>
            <a:r>
              <a:rPr lang="en-US" dirty="0" smtClean="0"/>
              <a:t>Most commonly found in people who have poor fecal-oral hygiene. </a:t>
            </a:r>
          </a:p>
          <a:p>
            <a:r>
              <a:rPr lang="en-US" dirty="0" smtClean="0"/>
              <a:t>Found on surfaces, in soil, food, and water that have been contaminated with fecal matter from already infected humans or animals. </a:t>
            </a:r>
          </a:p>
        </p:txBody>
      </p:sp>
    </p:spTree>
    <p:extLst>
      <p:ext uri="{BB962C8B-B14F-4D97-AF65-F5344CB8AC3E}">
        <p14:creationId xmlns:p14="http://schemas.microsoft.com/office/powerpoint/2010/main" val="15391599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 of transmission</a:t>
            </a:r>
            <a:endParaRPr lang="en-US" dirty="0"/>
          </a:p>
        </p:txBody>
      </p:sp>
      <p:sp>
        <p:nvSpPr>
          <p:cNvPr id="3" name="Content Placeholder 2"/>
          <p:cNvSpPr>
            <a:spLocks noGrp="1"/>
          </p:cNvSpPr>
          <p:nvPr>
            <p:ph idx="1"/>
          </p:nvPr>
        </p:nvSpPr>
        <p:spPr/>
        <p:txBody>
          <a:bodyPr/>
          <a:lstStyle/>
          <a:p>
            <a:r>
              <a:rPr lang="en-US" dirty="0" smtClean="0"/>
              <a:t>If a person swallows objects that came in contact with fecal matter (pathogen) they become infected.</a:t>
            </a:r>
          </a:p>
          <a:p>
            <a:r>
              <a:rPr lang="en-US" dirty="0" smtClean="0"/>
              <a:t>Fecal-Oral Route</a:t>
            </a:r>
          </a:p>
          <a:p>
            <a:r>
              <a:rPr lang="en-US" dirty="0" smtClean="0"/>
              <a:t>Drinking contaminated water. </a:t>
            </a:r>
          </a:p>
          <a:p>
            <a:r>
              <a:rPr lang="en-US" dirty="0" smtClean="0"/>
              <a:t>Is contagious from person to person. </a:t>
            </a:r>
          </a:p>
          <a:p>
            <a:r>
              <a:rPr lang="en-US" dirty="0" smtClean="0"/>
              <a:t>Can be spread through sexual activity. </a:t>
            </a:r>
            <a:endParaRPr lang="en-US" dirty="0"/>
          </a:p>
        </p:txBody>
      </p:sp>
      <p:pic>
        <p:nvPicPr>
          <p:cNvPr id="4" name="Picture 3"/>
          <p:cNvPicPr>
            <a:picLocks noChangeAspect="1"/>
          </p:cNvPicPr>
          <p:nvPr/>
        </p:nvPicPr>
        <p:blipFill>
          <a:blip r:embed="rId2"/>
          <a:stretch>
            <a:fillRect/>
          </a:stretch>
        </p:blipFill>
        <p:spPr>
          <a:xfrm>
            <a:off x="6437376" y="204168"/>
            <a:ext cx="2871533" cy="2462831"/>
          </a:xfrm>
          <a:prstGeom prst="rect">
            <a:avLst/>
          </a:prstGeom>
        </p:spPr>
      </p:pic>
    </p:spTree>
    <p:extLst>
      <p:ext uri="{BB962C8B-B14F-4D97-AF65-F5344CB8AC3E}">
        <p14:creationId xmlns:p14="http://schemas.microsoft.com/office/powerpoint/2010/main" val="736712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740728" y="440644"/>
            <a:ext cx="4657924" cy="5985701"/>
          </a:xfrm>
          <a:prstGeom prst="rect">
            <a:avLst/>
          </a:prstGeom>
        </p:spPr>
      </p:pic>
    </p:spTree>
    <p:extLst>
      <p:ext uri="{BB962C8B-B14F-4D97-AF65-F5344CB8AC3E}">
        <p14:creationId xmlns:p14="http://schemas.microsoft.com/office/powerpoint/2010/main" val="12422189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Infectious Dose</a:t>
            </a:r>
            <a:endParaRPr lang="en-US" dirty="0"/>
          </a:p>
        </p:txBody>
      </p:sp>
      <p:sp>
        <p:nvSpPr>
          <p:cNvPr id="3" name="Content Placeholder 2"/>
          <p:cNvSpPr>
            <a:spLocks noGrp="1"/>
          </p:cNvSpPr>
          <p:nvPr>
            <p:ph idx="1"/>
          </p:nvPr>
        </p:nvSpPr>
        <p:spPr>
          <a:xfrm>
            <a:off x="857634" y="1810512"/>
            <a:ext cx="5341998" cy="4513923"/>
          </a:xfrm>
        </p:spPr>
        <p:txBody>
          <a:bodyPr>
            <a:normAutofit/>
          </a:bodyPr>
          <a:lstStyle/>
          <a:p>
            <a:r>
              <a:rPr lang="en-US" dirty="0" smtClean="0"/>
              <a:t>Cysts are the resistant forms of </a:t>
            </a:r>
            <a:r>
              <a:rPr lang="en-US" i="1" dirty="0" smtClean="0"/>
              <a:t>Giardia Lamblia </a:t>
            </a:r>
            <a:r>
              <a:rPr lang="en-US" dirty="0" smtClean="0"/>
              <a:t>and are responsible for transmission. </a:t>
            </a:r>
          </a:p>
          <a:p>
            <a:r>
              <a:rPr lang="en-US" dirty="0" smtClean="0"/>
              <a:t>Once cysts are ingested, in the small intestine each cyst produces two </a:t>
            </a:r>
            <a:r>
              <a:rPr lang="en-US" dirty="0" err="1" smtClean="0"/>
              <a:t>trophozoites</a:t>
            </a:r>
            <a:r>
              <a:rPr lang="en-US" dirty="0" smtClean="0"/>
              <a:t>.</a:t>
            </a:r>
          </a:p>
          <a:p>
            <a:r>
              <a:rPr lang="en-US" dirty="0" err="1" smtClean="0"/>
              <a:t>Trophozoites</a:t>
            </a:r>
            <a:r>
              <a:rPr lang="en-US" dirty="0" smtClean="0"/>
              <a:t> multiply by binary fission.</a:t>
            </a:r>
          </a:p>
          <a:p>
            <a:r>
              <a:rPr lang="en-US" dirty="0" smtClean="0"/>
              <a:t>Low infectious dose: host can be infected with as little as 10 cysts. </a:t>
            </a:r>
          </a:p>
          <a:p>
            <a:endParaRPr lang="en-US" dirty="0"/>
          </a:p>
        </p:txBody>
      </p:sp>
      <p:pic>
        <p:nvPicPr>
          <p:cNvPr id="4" name="Picture 3"/>
          <p:cNvPicPr>
            <a:picLocks noChangeAspect="1"/>
          </p:cNvPicPr>
          <p:nvPr/>
        </p:nvPicPr>
        <p:blipFill>
          <a:blip r:embed="rId2"/>
          <a:stretch>
            <a:fillRect/>
          </a:stretch>
        </p:blipFill>
        <p:spPr>
          <a:xfrm>
            <a:off x="6533479" y="609600"/>
            <a:ext cx="4529018" cy="4309872"/>
          </a:xfrm>
          <a:prstGeom prst="rect">
            <a:avLst/>
          </a:prstGeom>
        </p:spPr>
      </p:pic>
    </p:spTree>
    <p:extLst>
      <p:ext uri="{BB962C8B-B14F-4D97-AF65-F5344CB8AC3E}">
        <p14:creationId xmlns:p14="http://schemas.microsoft.com/office/powerpoint/2010/main" val="1373723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Predisposing &amp; Occupational Risks Disease</a:t>
            </a:r>
            <a:endParaRPr lang="en-US" dirty="0"/>
          </a:p>
        </p:txBody>
      </p:sp>
      <p:sp>
        <p:nvSpPr>
          <p:cNvPr id="3" name="Content Placeholder 2"/>
          <p:cNvSpPr>
            <a:spLocks noGrp="1"/>
          </p:cNvSpPr>
          <p:nvPr>
            <p:ph idx="1"/>
          </p:nvPr>
        </p:nvSpPr>
        <p:spPr/>
        <p:txBody>
          <a:bodyPr/>
          <a:lstStyle/>
          <a:p>
            <a:r>
              <a:rPr lang="en-US" dirty="0" smtClean="0"/>
              <a:t>Children or workers in daycare settings</a:t>
            </a:r>
          </a:p>
          <a:p>
            <a:r>
              <a:rPr lang="en-US" dirty="0" smtClean="0"/>
              <a:t>Travelers</a:t>
            </a:r>
          </a:p>
          <a:p>
            <a:r>
              <a:rPr lang="en-US" dirty="0" smtClean="0"/>
              <a:t>Poor hygiene</a:t>
            </a:r>
          </a:p>
          <a:p>
            <a:r>
              <a:rPr lang="en-US" dirty="0" smtClean="0"/>
              <a:t>Backpackers or campers</a:t>
            </a:r>
          </a:p>
          <a:p>
            <a:r>
              <a:rPr lang="en-US" dirty="0" smtClean="0"/>
              <a:t>Homosexual Men</a:t>
            </a:r>
          </a:p>
          <a:p>
            <a:endParaRPr lang="en-US" dirty="0"/>
          </a:p>
        </p:txBody>
      </p:sp>
    </p:spTree>
    <p:extLst>
      <p:ext uri="{BB962C8B-B14F-4D97-AF65-F5344CB8AC3E}">
        <p14:creationId xmlns:p14="http://schemas.microsoft.com/office/powerpoint/2010/main" val="2714264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Reservoir</a:t>
            </a:r>
            <a:endParaRPr lang="en-US" dirty="0"/>
          </a:p>
        </p:txBody>
      </p:sp>
      <p:sp>
        <p:nvSpPr>
          <p:cNvPr id="3" name="Content Placeholder 2"/>
          <p:cNvSpPr>
            <a:spLocks noGrp="1"/>
          </p:cNvSpPr>
          <p:nvPr>
            <p:ph idx="1"/>
          </p:nvPr>
        </p:nvSpPr>
        <p:spPr/>
        <p:txBody>
          <a:bodyPr/>
          <a:lstStyle/>
          <a:p>
            <a:r>
              <a:rPr lang="en-US" dirty="0" smtClean="0"/>
              <a:t>Pathogen is found in feces of infected mammals and humans. Feces can contaminate food, soil, and water. </a:t>
            </a:r>
          </a:p>
          <a:p>
            <a:r>
              <a:rPr lang="en-US" dirty="0" smtClean="0"/>
              <a:t>Once in the body parasite lives within the intestines, more specifically small intestine. </a:t>
            </a:r>
          </a:p>
          <a:p>
            <a:r>
              <a:rPr lang="en-US" dirty="0" smtClean="0"/>
              <a:t> It infects nearly 2% of adults and 6%-8% of children in developed countries worldwide.</a:t>
            </a:r>
          </a:p>
          <a:p>
            <a:r>
              <a:rPr lang="en-US" dirty="0" smtClean="0"/>
              <a:t>Nearly 33% of people in developing countries have had giardiasis.</a:t>
            </a:r>
            <a:endParaRPr lang="en-US" dirty="0"/>
          </a:p>
        </p:txBody>
      </p:sp>
      <p:pic>
        <p:nvPicPr>
          <p:cNvPr id="4" name="Picture 3"/>
          <p:cNvPicPr>
            <a:picLocks noChangeAspect="1"/>
          </p:cNvPicPr>
          <p:nvPr/>
        </p:nvPicPr>
        <p:blipFill>
          <a:blip r:embed="rId2"/>
          <a:stretch>
            <a:fillRect/>
          </a:stretch>
        </p:blipFill>
        <p:spPr>
          <a:xfrm>
            <a:off x="4189856" y="647699"/>
            <a:ext cx="3582543" cy="2019299"/>
          </a:xfrm>
          <a:prstGeom prst="rect">
            <a:avLst/>
          </a:prstGeom>
        </p:spPr>
      </p:pic>
    </p:spTree>
    <p:extLst>
      <p:ext uri="{BB962C8B-B14F-4D97-AF65-F5344CB8AC3E}">
        <p14:creationId xmlns:p14="http://schemas.microsoft.com/office/powerpoint/2010/main" val="6085242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Host Range</a:t>
            </a:r>
            <a:endParaRPr lang="en-US" dirty="0"/>
          </a:p>
        </p:txBody>
      </p:sp>
      <p:sp>
        <p:nvSpPr>
          <p:cNvPr id="3" name="Content Placeholder 2"/>
          <p:cNvSpPr>
            <a:spLocks noGrp="1"/>
          </p:cNvSpPr>
          <p:nvPr>
            <p:ph idx="1"/>
          </p:nvPr>
        </p:nvSpPr>
        <p:spPr>
          <a:xfrm>
            <a:off x="1141413" y="1240535"/>
            <a:ext cx="9905998" cy="3124201"/>
          </a:xfrm>
        </p:spPr>
        <p:txBody>
          <a:bodyPr/>
          <a:lstStyle/>
          <a:p>
            <a:r>
              <a:rPr lang="en-US" dirty="0" smtClean="0"/>
              <a:t>Humans</a:t>
            </a:r>
          </a:p>
          <a:p>
            <a:r>
              <a:rPr lang="en-US" dirty="0" smtClean="0"/>
              <a:t>Mammals (mostly bears and beavers)</a:t>
            </a:r>
          </a:p>
        </p:txBody>
      </p:sp>
    </p:spTree>
    <p:extLst>
      <p:ext uri="{BB962C8B-B14F-4D97-AF65-F5344CB8AC3E}">
        <p14:creationId xmlns:p14="http://schemas.microsoft.com/office/powerpoint/2010/main" val="11506318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Cited</a:t>
            </a:r>
            <a:endParaRPr lang="en-US" dirty="0"/>
          </a:p>
        </p:txBody>
      </p:sp>
      <p:sp>
        <p:nvSpPr>
          <p:cNvPr id="3" name="Content Placeholder 2"/>
          <p:cNvSpPr>
            <a:spLocks noGrp="1"/>
          </p:cNvSpPr>
          <p:nvPr>
            <p:ph idx="1"/>
          </p:nvPr>
        </p:nvSpPr>
        <p:spPr/>
        <p:txBody>
          <a:bodyPr/>
          <a:lstStyle/>
          <a:p>
            <a:r>
              <a:rPr lang="en-US" dirty="0" smtClean="0">
                <a:hlinkClick r:id="rId2"/>
              </a:rPr>
              <a:t>http://www.gastrojournal.org/article/S0016-5085(74)80074-0/pdf</a:t>
            </a:r>
            <a:endParaRPr lang="en-US" dirty="0" smtClean="0"/>
          </a:p>
          <a:p>
            <a:r>
              <a:rPr lang="en-US" dirty="0" smtClean="0">
                <a:hlinkClick r:id="rId3"/>
              </a:rPr>
              <a:t>http://cmr.asm.org/content/14/3/447.full</a:t>
            </a:r>
            <a:endParaRPr lang="en-US" dirty="0" smtClean="0"/>
          </a:p>
          <a:p>
            <a:r>
              <a:rPr lang="en-US" dirty="0" smtClean="0">
                <a:hlinkClick r:id="rId4"/>
              </a:rPr>
              <a:t>https://www.cdc.gov/parasites/giardia/pathogen.html</a:t>
            </a:r>
            <a:endParaRPr lang="en-US" dirty="0" smtClean="0"/>
          </a:p>
          <a:p>
            <a:r>
              <a:rPr lang="en-US" dirty="0" smtClean="0">
                <a:hlinkClick r:id="rId5"/>
              </a:rPr>
              <a:t>http://www.austincc.edu/microbio/2704q/gl.htm</a:t>
            </a:r>
            <a:endParaRPr lang="en-US" dirty="0" smtClean="0"/>
          </a:p>
          <a:p>
            <a:endParaRPr lang="en-US" dirty="0"/>
          </a:p>
        </p:txBody>
      </p:sp>
    </p:spTree>
    <p:extLst>
      <p:ext uri="{BB962C8B-B14F-4D97-AF65-F5344CB8AC3E}">
        <p14:creationId xmlns:p14="http://schemas.microsoft.com/office/powerpoint/2010/main" val="57880792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Toxoplasma </a:t>
            </a:r>
            <a:r>
              <a:rPr lang="en-US" dirty="0" err="1" smtClean="0"/>
              <a:t>gondii</a:t>
            </a:r>
            <a:r>
              <a:rPr lang="en-US" dirty="0" smtClean="0"/>
              <a:t> </a:t>
            </a:r>
            <a:endParaRPr lang="en-US" dirty="0"/>
          </a:p>
        </p:txBody>
      </p:sp>
      <p:sp>
        <p:nvSpPr>
          <p:cNvPr id="3" name="Subtitle 2"/>
          <p:cNvSpPr>
            <a:spLocks noGrp="1"/>
          </p:cNvSpPr>
          <p:nvPr>
            <p:ph type="subTitle" idx="1"/>
          </p:nvPr>
        </p:nvSpPr>
        <p:spPr/>
        <p:txBody>
          <a:bodyPr>
            <a:normAutofit/>
          </a:bodyPr>
          <a:lstStyle/>
          <a:p>
            <a:pPr algn="ctr"/>
            <a:endParaRPr lang="en-US" sz="3200" dirty="0"/>
          </a:p>
          <a:p>
            <a:pPr algn="ctr"/>
            <a:r>
              <a:rPr lang="en-US" sz="3200" dirty="0" smtClean="0"/>
              <a:t>Clarisa Salinas </a:t>
            </a:r>
            <a:endParaRPr lang="en-US" sz="3200" dirty="0"/>
          </a:p>
        </p:txBody>
      </p:sp>
      <p:pic>
        <p:nvPicPr>
          <p:cNvPr id="5" name="Picture 4"/>
          <p:cNvPicPr>
            <a:picLocks noChangeAspect="1"/>
          </p:cNvPicPr>
          <p:nvPr/>
        </p:nvPicPr>
        <p:blipFill>
          <a:blip r:embed="rId3"/>
          <a:stretch>
            <a:fillRect/>
          </a:stretch>
        </p:blipFill>
        <p:spPr>
          <a:xfrm>
            <a:off x="3429000" y="431800"/>
            <a:ext cx="4381500" cy="2921000"/>
          </a:xfrm>
          <a:prstGeom prst="rect">
            <a:avLst/>
          </a:prstGeom>
        </p:spPr>
      </p:pic>
    </p:spTree>
    <p:extLst>
      <p:ext uri="{BB962C8B-B14F-4D97-AF65-F5344CB8AC3E}">
        <p14:creationId xmlns:p14="http://schemas.microsoft.com/office/powerpoint/2010/main" val="7349056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does it naturally live? Soil? Natural environment? </a:t>
            </a:r>
            <a:endParaRPr lang="en-US" dirty="0"/>
          </a:p>
        </p:txBody>
      </p:sp>
      <p:sp>
        <p:nvSpPr>
          <p:cNvPr id="3" name="Content Placeholder 2"/>
          <p:cNvSpPr>
            <a:spLocks noGrp="1"/>
          </p:cNvSpPr>
          <p:nvPr>
            <p:ph idx="1"/>
          </p:nvPr>
        </p:nvSpPr>
        <p:spPr/>
        <p:txBody>
          <a:bodyPr/>
          <a:lstStyle/>
          <a:p>
            <a:r>
              <a:rPr lang="en-US" dirty="0" smtClean="0"/>
              <a:t>Found in soil or sand that has been contaminated with cat feces. </a:t>
            </a:r>
          </a:p>
          <a:p>
            <a:r>
              <a:rPr lang="en-US" dirty="0" smtClean="0"/>
              <a:t>Found in raw or undercooked meat. </a:t>
            </a:r>
          </a:p>
          <a:p>
            <a:r>
              <a:rPr lang="en-US" dirty="0" smtClean="0"/>
              <a:t>Found in the feces of domestic cats. </a:t>
            </a:r>
          </a:p>
          <a:p>
            <a:r>
              <a:rPr lang="en-US" dirty="0" smtClean="0"/>
              <a:t>Toxoplasma is an intracellular </a:t>
            </a:r>
            <a:r>
              <a:rPr lang="en-US" dirty="0"/>
              <a:t>protozoan </a:t>
            </a:r>
            <a:r>
              <a:rPr lang="en-US" dirty="0" smtClean="0"/>
              <a:t>parasite. </a:t>
            </a:r>
            <a:r>
              <a:rPr lang="en-US" dirty="0"/>
              <a:t> </a:t>
            </a:r>
            <a:endParaRPr lang="en-US" dirty="0" smtClean="0"/>
          </a:p>
          <a:p>
            <a:endParaRPr lang="en-US" dirty="0"/>
          </a:p>
        </p:txBody>
      </p:sp>
      <p:pic>
        <p:nvPicPr>
          <p:cNvPr id="4" name="Picture 3"/>
          <p:cNvPicPr>
            <a:picLocks noChangeAspect="1"/>
          </p:cNvPicPr>
          <p:nvPr/>
        </p:nvPicPr>
        <p:blipFill>
          <a:blip r:embed="rId2"/>
          <a:stretch>
            <a:fillRect/>
          </a:stretch>
        </p:blipFill>
        <p:spPr>
          <a:xfrm>
            <a:off x="3866007" y="3929675"/>
            <a:ext cx="3588893" cy="2387940"/>
          </a:xfrm>
          <a:prstGeom prst="rect">
            <a:avLst/>
          </a:prstGeom>
        </p:spPr>
      </p:pic>
    </p:spTree>
    <p:extLst>
      <p:ext uri="{BB962C8B-B14F-4D97-AF65-F5344CB8AC3E}">
        <p14:creationId xmlns:p14="http://schemas.microsoft.com/office/powerpoint/2010/main" val="13806207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Region found.  </a:t>
            </a:r>
            <a:endParaRPr lang="en-US" dirty="0"/>
          </a:p>
        </p:txBody>
      </p:sp>
      <p:sp>
        <p:nvSpPr>
          <p:cNvPr id="3" name="Content Placeholder 2"/>
          <p:cNvSpPr>
            <a:spLocks noGrp="1"/>
          </p:cNvSpPr>
          <p:nvPr>
            <p:ph idx="1"/>
          </p:nvPr>
        </p:nvSpPr>
        <p:spPr>
          <a:xfrm>
            <a:off x="838200" y="1933731"/>
            <a:ext cx="10515600" cy="4779889"/>
          </a:xfrm>
        </p:spPr>
        <p:txBody>
          <a:bodyPr/>
          <a:lstStyle/>
          <a:p>
            <a:r>
              <a:rPr lang="en-US" dirty="0" smtClean="0"/>
              <a:t>Worldwide </a:t>
            </a:r>
          </a:p>
          <a:p>
            <a:r>
              <a:rPr lang="en-US" dirty="0" smtClean="0"/>
              <a:t>Infects about 1/3 of the human population </a:t>
            </a:r>
          </a:p>
          <a:p>
            <a:r>
              <a:rPr lang="en-US" dirty="0" smtClean="0"/>
              <a:t>An </a:t>
            </a:r>
            <a:r>
              <a:rPr lang="en-US" dirty="0"/>
              <a:t>estimated 15% - 85% of adults have a chronic infection, depending on where they </a:t>
            </a:r>
            <a:r>
              <a:rPr lang="en-US" dirty="0" smtClean="0"/>
              <a:t>live. </a:t>
            </a:r>
          </a:p>
          <a:p>
            <a:r>
              <a:rPr lang="en-US" dirty="0"/>
              <a:t>H</a:t>
            </a:r>
            <a:r>
              <a:rPr lang="en-US" dirty="0" smtClean="0"/>
              <a:t>igher </a:t>
            </a:r>
            <a:r>
              <a:rPr lang="en-US" dirty="0"/>
              <a:t>prevalence of oocysts in the environment in moist and hot regions than in dry or cold </a:t>
            </a:r>
            <a:r>
              <a:rPr lang="en-US" dirty="0" smtClean="0"/>
              <a:t>regions. </a:t>
            </a:r>
            <a:endParaRPr lang="en-US" dirty="0"/>
          </a:p>
        </p:txBody>
      </p:sp>
    </p:spTree>
    <p:extLst>
      <p:ext uri="{BB962C8B-B14F-4D97-AF65-F5344CB8AC3E}">
        <p14:creationId xmlns:p14="http://schemas.microsoft.com/office/powerpoint/2010/main" val="5325763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Reservoirs </a:t>
            </a:r>
            <a:endParaRPr lang="en-US" dirty="0"/>
          </a:p>
        </p:txBody>
      </p:sp>
      <p:sp>
        <p:nvSpPr>
          <p:cNvPr id="3" name="Content Placeholder 2"/>
          <p:cNvSpPr>
            <a:spLocks noGrp="1"/>
          </p:cNvSpPr>
          <p:nvPr>
            <p:ph idx="1"/>
          </p:nvPr>
        </p:nvSpPr>
        <p:spPr>
          <a:xfrm>
            <a:off x="838200" y="2158584"/>
            <a:ext cx="10515600" cy="3883442"/>
          </a:xfrm>
        </p:spPr>
        <p:txBody>
          <a:bodyPr/>
          <a:lstStyle/>
          <a:p>
            <a:r>
              <a:rPr lang="en-US" dirty="0" smtClean="0"/>
              <a:t>Tissue cysts found in animal meat. </a:t>
            </a:r>
          </a:p>
          <a:p>
            <a:r>
              <a:rPr lang="en-US" dirty="0" smtClean="0"/>
              <a:t>Resistant oocysts found in cat feces.  </a:t>
            </a:r>
            <a:endParaRPr lang="en-US" dirty="0"/>
          </a:p>
        </p:txBody>
      </p:sp>
    </p:spTree>
    <p:extLst>
      <p:ext uri="{BB962C8B-B14F-4D97-AF65-F5344CB8AC3E}">
        <p14:creationId xmlns:p14="http://schemas.microsoft.com/office/powerpoint/2010/main" val="2996636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9692640" cy="1397124"/>
          </a:xfrm>
        </p:spPr>
        <p:txBody>
          <a:bodyPr/>
          <a:lstStyle/>
          <a:p>
            <a:r>
              <a:rPr lang="en-US" dirty="0" smtClean="0"/>
              <a:t>Host Range</a:t>
            </a:r>
            <a:endParaRPr lang="en-US" dirty="0"/>
          </a:p>
        </p:txBody>
      </p:sp>
      <p:sp>
        <p:nvSpPr>
          <p:cNvPr id="3" name="Content Placeholder 2"/>
          <p:cNvSpPr>
            <a:spLocks noGrp="1"/>
          </p:cNvSpPr>
          <p:nvPr>
            <p:ph idx="1"/>
          </p:nvPr>
        </p:nvSpPr>
        <p:spPr>
          <a:xfrm>
            <a:off x="838200" y="1691321"/>
            <a:ext cx="10515600" cy="4714241"/>
          </a:xfrm>
        </p:spPr>
        <p:txBody>
          <a:bodyPr>
            <a:normAutofit/>
          </a:bodyPr>
          <a:lstStyle/>
          <a:p>
            <a:r>
              <a:rPr lang="en-US" dirty="0" smtClean="0"/>
              <a:t>Warm blooded vertebrae </a:t>
            </a:r>
          </a:p>
          <a:p>
            <a:r>
              <a:rPr lang="en-US" dirty="0" smtClean="0"/>
              <a:t>Includes most mammals and birds. </a:t>
            </a:r>
          </a:p>
          <a:p>
            <a:r>
              <a:rPr lang="en-US" dirty="0" smtClean="0"/>
              <a:t>Cats and other members of </a:t>
            </a:r>
            <a:r>
              <a:rPr lang="en-US" i="1" dirty="0" err="1" smtClean="0"/>
              <a:t>Felidae</a:t>
            </a:r>
            <a:r>
              <a:rPr lang="en-US" i="1" dirty="0" smtClean="0"/>
              <a:t> </a:t>
            </a:r>
            <a:r>
              <a:rPr lang="en-US" dirty="0" smtClean="0"/>
              <a:t>(excrete resistant oocytes in their feces)</a:t>
            </a:r>
            <a:endParaRPr lang="en-US" i="1" dirty="0"/>
          </a:p>
          <a:p>
            <a:pPr>
              <a:buFontTx/>
              <a:buChar char="-"/>
            </a:pPr>
            <a:r>
              <a:rPr lang="en-US" dirty="0" smtClean="0"/>
              <a:t>Can be contracted by humans when cleaning a litter box (particles fly up into the air) </a:t>
            </a:r>
          </a:p>
          <a:p>
            <a:pPr>
              <a:buFont typeface="Arial" charset="0"/>
              <a:buChar char="•"/>
            </a:pPr>
            <a:r>
              <a:rPr lang="en-US" dirty="0" smtClean="0"/>
              <a:t>Flies and cockroaches that have fed on infected cat feces can transmit oocysts to food in their own feces. </a:t>
            </a:r>
            <a:endParaRPr lang="en-US" dirty="0"/>
          </a:p>
          <a:p>
            <a:pPr>
              <a:buFont typeface="Arial" charset="0"/>
              <a:buChar char="•"/>
            </a:pPr>
            <a:r>
              <a:rPr lang="en-US" dirty="0" smtClean="0"/>
              <a:t>Human ingestion </a:t>
            </a:r>
            <a:r>
              <a:rPr lang="en-US" dirty="0"/>
              <a:t>of persistent asexual stages (</a:t>
            </a:r>
            <a:r>
              <a:rPr lang="en-US" dirty="0" err="1"/>
              <a:t>bradyzoites</a:t>
            </a:r>
            <a:r>
              <a:rPr lang="en-US" dirty="0"/>
              <a:t>) residing in the tissues of intermediate </a:t>
            </a:r>
            <a:r>
              <a:rPr lang="en-US" dirty="0" smtClean="0"/>
              <a:t>hosts</a:t>
            </a:r>
            <a:r>
              <a:rPr lang="en-US" dirty="0"/>
              <a:t> </a:t>
            </a:r>
            <a:r>
              <a:rPr lang="en-US" dirty="0" smtClean="0"/>
              <a:t>(e.g. pigs, goats, sheep etc.) </a:t>
            </a:r>
            <a:endParaRPr lang="en-US" dirty="0"/>
          </a:p>
          <a:p>
            <a:endParaRPr lang="en-US" dirty="0"/>
          </a:p>
        </p:txBody>
      </p:sp>
    </p:spTree>
    <p:extLst>
      <p:ext uri="{BB962C8B-B14F-4D97-AF65-F5344CB8AC3E}">
        <p14:creationId xmlns:p14="http://schemas.microsoft.com/office/powerpoint/2010/main" val="5983679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6526" y="220746"/>
            <a:ext cx="7333779" cy="5873110"/>
          </a:xfrm>
        </p:spPr>
      </p:pic>
    </p:spTree>
    <p:extLst>
      <p:ext uri="{BB962C8B-B14F-4D97-AF65-F5344CB8AC3E}">
        <p14:creationId xmlns:p14="http://schemas.microsoft.com/office/powerpoint/2010/main" val="1044856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311400" y="511005"/>
            <a:ext cx="6985000" cy="6113633"/>
          </a:xfrm>
          <a:prstGeom prst="rect">
            <a:avLst/>
          </a:prstGeom>
        </p:spPr>
      </p:pic>
    </p:spTree>
    <p:extLst>
      <p:ext uri="{BB962C8B-B14F-4D97-AF65-F5344CB8AC3E}">
        <p14:creationId xmlns:p14="http://schemas.microsoft.com/office/powerpoint/2010/main" val="15656519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Predisposing and Occupational Risks 	</a:t>
            </a:r>
            <a:endParaRPr lang="en-US" dirty="0"/>
          </a:p>
        </p:txBody>
      </p:sp>
      <p:sp>
        <p:nvSpPr>
          <p:cNvPr id="3" name="Content Placeholder 2"/>
          <p:cNvSpPr>
            <a:spLocks noGrp="1"/>
          </p:cNvSpPr>
          <p:nvPr>
            <p:ph idx="1"/>
          </p:nvPr>
        </p:nvSpPr>
        <p:spPr>
          <a:xfrm>
            <a:off x="838200" y="1825625"/>
            <a:ext cx="10515600" cy="4671428"/>
          </a:xfrm>
        </p:spPr>
        <p:txBody>
          <a:bodyPr>
            <a:normAutofit/>
          </a:bodyPr>
          <a:lstStyle/>
          <a:p>
            <a:r>
              <a:rPr lang="en-US" dirty="0" smtClean="0"/>
              <a:t>Pregnant woman and their infant.  </a:t>
            </a:r>
          </a:p>
          <a:p>
            <a:r>
              <a:rPr lang="en-US" dirty="0" smtClean="0"/>
              <a:t>Working in a garden that has been contaminated with cat feces. </a:t>
            </a:r>
          </a:p>
          <a:p>
            <a:r>
              <a:rPr lang="en-US" dirty="0" smtClean="0"/>
              <a:t>Cats </a:t>
            </a:r>
          </a:p>
          <a:p>
            <a:r>
              <a:rPr lang="en-US" dirty="0" smtClean="0"/>
              <a:t>Immunocompromised individuals (e.g. AIDS, lupus, rheumatoid arthritis, </a:t>
            </a:r>
            <a:r>
              <a:rPr lang="en-US" dirty="0" err="1" smtClean="0"/>
              <a:t>Chrohn’s</a:t>
            </a:r>
            <a:r>
              <a:rPr lang="en-US" dirty="0" smtClean="0"/>
              <a:t> disease, etc.) </a:t>
            </a:r>
          </a:p>
          <a:p>
            <a:r>
              <a:rPr lang="en-US" dirty="0" smtClean="0"/>
              <a:t>Not properly washing hands after handling uncooked meat. </a:t>
            </a:r>
          </a:p>
          <a:p>
            <a:endParaRPr lang="en-US" dirty="0"/>
          </a:p>
        </p:txBody>
      </p:sp>
    </p:spTree>
    <p:extLst>
      <p:ext uri="{BB962C8B-B14F-4D97-AF65-F5344CB8AC3E}">
        <p14:creationId xmlns:p14="http://schemas.microsoft.com/office/powerpoint/2010/main" val="15963648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005"/>
            <a:ext cx="10515600" cy="1325563"/>
          </a:xfrm>
        </p:spPr>
        <p:txBody>
          <a:bodyPr/>
          <a:lstStyle/>
          <a:p>
            <a:r>
              <a:rPr lang="en-US" dirty="0" smtClean="0"/>
              <a:t>Disease</a:t>
            </a:r>
            <a:endParaRPr lang="en-US" dirty="0"/>
          </a:p>
        </p:txBody>
      </p:sp>
      <p:sp>
        <p:nvSpPr>
          <p:cNvPr id="3" name="Content Placeholder 2"/>
          <p:cNvSpPr>
            <a:spLocks noGrp="1"/>
          </p:cNvSpPr>
          <p:nvPr>
            <p:ph idx="1"/>
          </p:nvPr>
        </p:nvSpPr>
        <p:spPr>
          <a:xfrm>
            <a:off x="838200" y="1648918"/>
            <a:ext cx="10515600" cy="4992514"/>
          </a:xfrm>
        </p:spPr>
        <p:txBody>
          <a:bodyPr>
            <a:normAutofit/>
          </a:bodyPr>
          <a:lstStyle/>
          <a:p>
            <a:r>
              <a:rPr lang="en-US" b="1" dirty="0" smtClean="0"/>
              <a:t>Toxoplasmosis </a:t>
            </a:r>
            <a:endParaRPr lang="en-US" b="1" dirty="0"/>
          </a:p>
          <a:p>
            <a:pPr>
              <a:buFontTx/>
              <a:buChar char="-"/>
            </a:pPr>
            <a:r>
              <a:rPr lang="en-US" dirty="0" smtClean="0"/>
              <a:t>Mostly asymptotic in adults. The immune system is able to over come it. </a:t>
            </a:r>
          </a:p>
          <a:p>
            <a:pPr>
              <a:buFontTx/>
              <a:buChar char="-"/>
            </a:pPr>
            <a:r>
              <a:rPr lang="en-US" dirty="0" smtClean="0"/>
              <a:t>Can be confused for the flu. Symptoms of acute infection include </a:t>
            </a:r>
            <a:r>
              <a:rPr lang="en-US" dirty="0" smtClean="0"/>
              <a:t>fever, rash, headache, lymphadenopathy, weight loss, weakness, pneumonia. Chronic infection can include </a:t>
            </a:r>
            <a:r>
              <a:rPr lang="en-US" dirty="0" err="1" smtClean="0"/>
              <a:t>retinochoroiditis</a:t>
            </a:r>
            <a:r>
              <a:rPr lang="en-US" dirty="0" smtClean="0"/>
              <a:t> (infection and inflammation in the back of the eye) </a:t>
            </a:r>
            <a:r>
              <a:rPr lang="en-US" dirty="0"/>
              <a:t>and severe </a:t>
            </a:r>
            <a:r>
              <a:rPr lang="en-US" dirty="0" smtClean="0"/>
              <a:t>encephalitis (inflammation of the brain). </a:t>
            </a:r>
            <a:endParaRPr lang="en-US" dirty="0" smtClean="0"/>
          </a:p>
          <a:p>
            <a:pPr>
              <a:buFontTx/>
              <a:buChar char="-"/>
            </a:pPr>
            <a:r>
              <a:rPr lang="en-US" dirty="0" smtClean="0"/>
              <a:t>Pregnant woman who get infected are not usually affected, however their infant can suffer health defects. The infant can suffer mental retardation or blindness. Persistent tissue cysts in the brain can result in</a:t>
            </a:r>
            <a:r>
              <a:rPr lang="en-US" dirty="0"/>
              <a:t> </a:t>
            </a:r>
            <a:r>
              <a:rPr lang="en-US" dirty="0" smtClean="0"/>
              <a:t>psychosis. </a:t>
            </a:r>
          </a:p>
        </p:txBody>
      </p:sp>
    </p:spTree>
    <p:extLst>
      <p:ext uri="{BB962C8B-B14F-4D97-AF65-F5344CB8AC3E}">
        <p14:creationId xmlns:p14="http://schemas.microsoft.com/office/powerpoint/2010/main" val="15904622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Infectious dose </a:t>
            </a:r>
            <a:endParaRPr lang="en-US" dirty="0"/>
          </a:p>
        </p:txBody>
      </p:sp>
      <p:sp>
        <p:nvSpPr>
          <p:cNvPr id="3" name="Content Placeholder 2"/>
          <p:cNvSpPr>
            <a:spLocks noGrp="1"/>
          </p:cNvSpPr>
          <p:nvPr>
            <p:ph idx="1"/>
          </p:nvPr>
        </p:nvSpPr>
        <p:spPr>
          <a:xfrm>
            <a:off x="1261872" y="1828800"/>
            <a:ext cx="8595360" cy="4762500"/>
          </a:xfrm>
        </p:spPr>
        <p:txBody>
          <a:bodyPr>
            <a:normAutofit fontScale="92500" lnSpcReduction="10000"/>
          </a:bodyPr>
          <a:lstStyle/>
          <a:p>
            <a:r>
              <a:rPr lang="en-US" dirty="0" smtClean="0"/>
              <a:t>As few as 10 </a:t>
            </a:r>
            <a:r>
              <a:rPr lang="en-US" dirty="0" err="1" smtClean="0"/>
              <a:t>unsporulated</a:t>
            </a:r>
            <a:r>
              <a:rPr lang="en-US" dirty="0" smtClean="0"/>
              <a:t> oocysts in intermediate hosts.</a:t>
            </a:r>
          </a:p>
          <a:p>
            <a:r>
              <a:rPr lang="en-US" dirty="0" smtClean="0"/>
              <a:t>Process of infection: </a:t>
            </a:r>
          </a:p>
          <a:p>
            <a:pPr marL="457200" indent="-457200">
              <a:buFont typeface="+mj-lt"/>
              <a:buAutoNum type="arabicPeriod"/>
            </a:pPr>
            <a:r>
              <a:rPr lang="en-US" dirty="0"/>
              <a:t>O</a:t>
            </a:r>
            <a:r>
              <a:rPr lang="en-US" dirty="0" smtClean="0"/>
              <a:t>ocyst-containing </a:t>
            </a:r>
            <a:r>
              <a:rPr lang="en-US" dirty="0"/>
              <a:t>two </a:t>
            </a:r>
            <a:r>
              <a:rPr lang="en-US" dirty="0" err="1"/>
              <a:t>sporocysts</a:t>
            </a:r>
            <a:r>
              <a:rPr lang="en-US" dirty="0"/>
              <a:t> and four </a:t>
            </a:r>
            <a:r>
              <a:rPr lang="en-US" dirty="0" err="1"/>
              <a:t>sporozoites</a:t>
            </a:r>
            <a:r>
              <a:rPr lang="en-US" dirty="0"/>
              <a:t> each, quickly-multiplying </a:t>
            </a:r>
            <a:r>
              <a:rPr lang="en-US" dirty="0" err="1"/>
              <a:t>tachyzoites</a:t>
            </a:r>
            <a:r>
              <a:rPr lang="en-US" dirty="0"/>
              <a:t>, and slow-growing </a:t>
            </a:r>
            <a:r>
              <a:rPr lang="en-US" dirty="0" err="1"/>
              <a:t>bradyzoites</a:t>
            </a:r>
            <a:r>
              <a:rPr lang="en-US" dirty="0"/>
              <a:t> contained in persistent tissue </a:t>
            </a:r>
            <a:r>
              <a:rPr lang="en-US" dirty="0" smtClean="0"/>
              <a:t>cysts. </a:t>
            </a:r>
          </a:p>
          <a:p>
            <a:pPr marL="457200" indent="-457200">
              <a:buFont typeface="+mj-lt"/>
              <a:buAutoNum type="arabicPeriod"/>
            </a:pPr>
            <a:r>
              <a:rPr lang="en-US" dirty="0"/>
              <a:t> </a:t>
            </a:r>
            <a:r>
              <a:rPr lang="en-US" dirty="0" smtClean="0"/>
              <a:t>Infection </a:t>
            </a:r>
            <a:r>
              <a:rPr lang="en-US" dirty="0"/>
              <a:t>is most often initiated through the ingestion of oocysts containing </a:t>
            </a:r>
            <a:r>
              <a:rPr lang="en-US" dirty="0" err="1"/>
              <a:t>sporozoites</a:t>
            </a:r>
            <a:r>
              <a:rPr lang="en-US" dirty="0"/>
              <a:t> or cysts containing </a:t>
            </a:r>
            <a:r>
              <a:rPr lang="en-US" dirty="0" err="1"/>
              <a:t>bradyzoites</a:t>
            </a:r>
            <a:r>
              <a:rPr lang="en-US" dirty="0"/>
              <a:t> in contaminated food or water. </a:t>
            </a:r>
            <a:endParaRPr lang="en-US" dirty="0" smtClean="0"/>
          </a:p>
          <a:p>
            <a:pPr marL="457200" indent="-457200">
              <a:buFont typeface="+mj-lt"/>
              <a:buAutoNum type="arabicPeriod"/>
            </a:pPr>
            <a:r>
              <a:rPr lang="en-US" dirty="0" smtClean="0"/>
              <a:t>Following </a:t>
            </a:r>
            <a:r>
              <a:rPr lang="en-US" dirty="0"/>
              <a:t>ingestion, the </a:t>
            </a:r>
            <a:r>
              <a:rPr lang="en-US" dirty="0" err="1"/>
              <a:t>sporozoites</a:t>
            </a:r>
            <a:r>
              <a:rPr lang="en-US" dirty="0"/>
              <a:t> or </a:t>
            </a:r>
            <a:r>
              <a:rPr lang="en-US" dirty="0" err="1"/>
              <a:t>bradyzoites</a:t>
            </a:r>
            <a:r>
              <a:rPr lang="en-US" dirty="0"/>
              <a:t> invade the intestinal epithelium and differentiate to </a:t>
            </a:r>
            <a:r>
              <a:rPr lang="en-US" dirty="0" err="1"/>
              <a:t>tachyzoites</a:t>
            </a:r>
            <a:r>
              <a:rPr lang="en-US" dirty="0"/>
              <a:t>, which disseminate and replicate within the new host. </a:t>
            </a:r>
            <a:endParaRPr lang="en-US" dirty="0" smtClean="0"/>
          </a:p>
          <a:p>
            <a:pPr marL="457200" indent="-457200">
              <a:buFont typeface="+mj-lt"/>
              <a:buAutoNum type="arabicPeriod"/>
            </a:pPr>
            <a:r>
              <a:rPr lang="en-US" dirty="0" smtClean="0"/>
              <a:t>In </a:t>
            </a:r>
            <a:r>
              <a:rPr lang="en-US" dirty="0"/>
              <a:t>feline infections, </a:t>
            </a:r>
            <a:r>
              <a:rPr lang="en-US" i="1" dirty="0" err="1"/>
              <a:t>T.gondii</a:t>
            </a:r>
            <a:r>
              <a:rPr lang="en-US" i="1" dirty="0"/>
              <a:t> </a:t>
            </a:r>
            <a:r>
              <a:rPr lang="en-US" dirty="0"/>
              <a:t>sexual reproduction is </a:t>
            </a:r>
            <a:r>
              <a:rPr lang="en-US" dirty="0" err="1"/>
              <a:t>enteroepithelial</a:t>
            </a:r>
            <a:r>
              <a:rPr lang="en-US" dirty="0"/>
              <a:t> and asexual reproduction is </a:t>
            </a:r>
            <a:r>
              <a:rPr lang="en-US" dirty="0" err="1"/>
              <a:t>extraintestinal</a:t>
            </a:r>
            <a:r>
              <a:rPr lang="en-US" dirty="0"/>
              <a:t>. Intermediate hosts only experience </a:t>
            </a:r>
            <a:r>
              <a:rPr lang="en-US" dirty="0" err="1"/>
              <a:t>extraintestinal</a:t>
            </a:r>
            <a:r>
              <a:rPr lang="en-US" dirty="0"/>
              <a:t> infection</a:t>
            </a:r>
            <a:endParaRPr lang="en-US" dirty="0" smtClean="0"/>
          </a:p>
          <a:p>
            <a:endParaRPr lang="en-US" dirty="0" smtClean="0"/>
          </a:p>
        </p:txBody>
      </p:sp>
    </p:spTree>
    <p:extLst>
      <p:ext uri="{BB962C8B-B14F-4D97-AF65-F5344CB8AC3E}">
        <p14:creationId xmlns:p14="http://schemas.microsoft.com/office/powerpoint/2010/main" val="11696613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275" y="0"/>
            <a:ext cx="9692640" cy="1397124"/>
          </a:xfrm>
        </p:spPr>
        <p:txBody>
          <a:bodyPr/>
          <a:lstStyle/>
          <a:p>
            <a:r>
              <a:rPr lang="en-US" dirty="0" smtClean="0"/>
              <a:t>Mode of transmission </a:t>
            </a:r>
            <a:endParaRPr lang="en-US" dirty="0"/>
          </a:p>
        </p:txBody>
      </p:sp>
      <p:sp>
        <p:nvSpPr>
          <p:cNvPr id="3" name="Content Placeholder 2"/>
          <p:cNvSpPr>
            <a:spLocks noGrp="1"/>
          </p:cNvSpPr>
          <p:nvPr>
            <p:ph idx="1"/>
          </p:nvPr>
        </p:nvSpPr>
        <p:spPr>
          <a:xfrm>
            <a:off x="838200" y="1691322"/>
            <a:ext cx="10515600" cy="5022299"/>
          </a:xfrm>
        </p:spPr>
        <p:txBody>
          <a:bodyPr>
            <a:normAutofit/>
          </a:bodyPr>
          <a:lstStyle/>
          <a:p>
            <a:r>
              <a:rPr lang="en-US" dirty="0" smtClean="0"/>
              <a:t>Consuming raw or undercooked meats </a:t>
            </a:r>
            <a:r>
              <a:rPr lang="en-US" dirty="0"/>
              <a:t>(</a:t>
            </a:r>
            <a:r>
              <a:rPr lang="en-US" dirty="0" smtClean="0"/>
              <a:t>pork, </a:t>
            </a:r>
            <a:r>
              <a:rPr lang="en-US" dirty="0"/>
              <a:t>beef) </a:t>
            </a:r>
            <a:endParaRPr lang="en-US" dirty="0" smtClean="0"/>
          </a:p>
          <a:p>
            <a:r>
              <a:rPr lang="en-US" dirty="0"/>
              <a:t>I</a:t>
            </a:r>
            <a:r>
              <a:rPr lang="en-US" dirty="0" smtClean="0"/>
              <a:t>ngestion </a:t>
            </a:r>
            <a:r>
              <a:rPr lang="en-US" dirty="0"/>
              <a:t>of water, food, or milk contaminated with </a:t>
            </a:r>
            <a:r>
              <a:rPr lang="en-US" dirty="0" smtClean="0"/>
              <a:t>oocysts. </a:t>
            </a:r>
          </a:p>
          <a:p>
            <a:r>
              <a:rPr lang="en-US" dirty="0" smtClean="0"/>
              <a:t>Inhalation </a:t>
            </a:r>
            <a:r>
              <a:rPr lang="en-US" dirty="0"/>
              <a:t>of aerosols containing </a:t>
            </a:r>
            <a:r>
              <a:rPr lang="en-US" dirty="0" smtClean="0"/>
              <a:t>oocysts. </a:t>
            </a:r>
            <a:r>
              <a:rPr lang="en-US" dirty="0"/>
              <a:t> </a:t>
            </a:r>
            <a:endParaRPr lang="en-US" dirty="0" smtClean="0"/>
          </a:p>
          <a:p>
            <a:r>
              <a:rPr lang="en-US" dirty="0"/>
              <a:t>C</a:t>
            </a:r>
            <a:r>
              <a:rPr lang="en-US" dirty="0" smtClean="0"/>
              <a:t>ontact </a:t>
            </a:r>
            <a:r>
              <a:rPr lang="en-US" dirty="0"/>
              <a:t>with </a:t>
            </a:r>
            <a:r>
              <a:rPr lang="en-US" dirty="0" smtClean="0"/>
              <a:t>sand or soil (litter) </a:t>
            </a:r>
            <a:r>
              <a:rPr lang="en-US" dirty="0"/>
              <a:t>contaminated by cat </a:t>
            </a:r>
            <a:r>
              <a:rPr lang="en-US" dirty="0" smtClean="0"/>
              <a:t>feces (</a:t>
            </a:r>
            <a:r>
              <a:rPr lang="en-US" i="1" dirty="0" smtClean="0"/>
              <a:t>indirect form</a:t>
            </a:r>
            <a:r>
              <a:rPr lang="en-US" dirty="0" smtClean="0"/>
              <a:t>)</a:t>
            </a:r>
          </a:p>
          <a:p>
            <a:r>
              <a:rPr lang="en-US" dirty="0" smtClean="0"/>
              <a:t>Congenital infection: if mother </a:t>
            </a:r>
            <a:r>
              <a:rPr lang="en-US" dirty="0"/>
              <a:t>has an acute infection during </a:t>
            </a:r>
            <a:r>
              <a:rPr lang="en-US" dirty="0" smtClean="0"/>
              <a:t>pregnancy. Although the mother may be asymptomatic, lesions can present in the placenta, which can in turn infect the fetus. </a:t>
            </a:r>
          </a:p>
          <a:p>
            <a:r>
              <a:rPr lang="en-US" dirty="0"/>
              <a:t>B</a:t>
            </a:r>
            <a:r>
              <a:rPr lang="en-US" dirty="0" smtClean="0"/>
              <a:t>lood </a:t>
            </a:r>
            <a:r>
              <a:rPr lang="en-US" dirty="0"/>
              <a:t>transfusions and organ </a:t>
            </a:r>
            <a:r>
              <a:rPr lang="en-US" dirty="0" smtClean="0"/>
              <a:t>transplants (</a:t>
            </a:r>
            <a:r>
              <a:rPr lang="en-US" i="1" dirty="0" smtClean="0"/>
              <a:t>direct form</a:t>
            </a:r>
            <a:r>
              <a:rPr lang="en-US" dirty="0" smtClean="0"/>
              <a:t>)</a:t>
            </a:r>
          </a:p>
          <a:p>
            <a:r>
              <a:rPr lang="en-US" dirty="0" smtClean="0"/>
              <a:t>Tainted water</a:t>
            </a:r>
          </a:p>
          <a:p>
            <a:r>
              <a:rPr lang="en-US" dirty="0"/>
              <a:t>U</a:t>
            </a:r>
            <a:r>
              <a:rPr lang="en-US" dirty="0" smtClean="0"/>
              <a:t>nwashed </a:t>
            </a:r>
            <a:r>
              <a:rPr lang="en-US" dirty="0"/>
              <a:t>raw vegetables or fruits also increases risk of </a:t>
            </a:r>
            <a:r>
              <a:rPr lang="en-US" dirty="0" smtClean="0"/>
              <a:t>infection. </a:t>
            </a:r>
          </a:p>
          <a:p>
            <a:r>
              <a:rPr lang="en-US" dirty="0" smtClean="0"/>
              <a:t>Children </a:t>
            </a:r>
            <a:r>
              <a:rPr lang="en-US" dirty="0"/>
              <a:t>can be infected via contaminated sandboxes or </a:t>
            </a:r>
            <a:r>
              <a:rPr lang="en-US" dirty="0" smtClean="0"/>
              <a:t>playgrounds.</a:t>
            </a:r>
            <a:endParaRPr lang="en-US" dirty="0"/>
          </a:p>
        </p:txBody>
      </p:sp>
    </p:spTree>
    <p:extLst>
      <p:ext uri="{BB962C8B-B14F-4D97-AF65-F5344CB8AC3E}">
        <p14:creationId xmlns:p14="http://schemas.microsoft.com/office/powerpoint/2010/main" val="4332737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 Cited </a:t>
            </a:r>
            <a:endParaRPr lang="en-US" dirty="0"/>
          </a:p>
        </p:txBody>
      </p:sp>
      <p:sp>
        <p:nvSpPr>
          <p:cNvPr id="3" name="Content Placeholder 2"/>
          <p:cNvSpPr>
            <a:spLocks noGrp="1"/>
          </p:cNvSpPr>
          <p:nvPr>
            <p:ph idx="1"/>
          </p:nvPr>
        </p:nvSpPr>
        <p:spPr>
          <a:xfrm>
            <a:off x="838200" y="2128603"/>
            <a:ext cx="10515600" cy="4048360"/>
          </a:xfrm>
        </p:spPr>
        <p:txBody>
          <a:bodyPr>
            <a:normAutofit/>
          </a:bodyPr>
          <a:lstStyle/>
          <a:p>
            <a:r>
              <a:rPr lang="en-US" dirty="0" smtClean="0">
                <a:hlinkClick r:id="rId2"/>
              </a:rPr>
              <a:t>https://www.canada.ca/en/public-health/services/laboratory-biosafety-biosecurity/pathogen-safety-data-sheets-risk-assessment/toxoplasma-gondii-pathogen-safety-data-sheet.html</a:t>
            </a:r>
            <a:r>
              <a:rPr lang="en-US" dirty="0" smtClean="0"/>
              <a:t> </a:t>
            </a:r>
          </a:p>
          <a:p>
            <a:r>
              <a:rPr lang="en-US" dirty="0" smtClean="0">
                <a:hlinkClick r:id="rId3"/>
              </a:rPr>
              <a:t>http://www.iaff.org/HS/Resi/infdis/What_are_the_modes_of_transmission.htm</a:t>
            </a:r>
            <a:r>
              <a:rPr lang="en-US" dirty="0" smtClean="0"/>
              <a:t> </a:t>
            </a:r>
          </a:p>
          <a:p>
            <a:r>
              <a:rPr lang="en-US" dirty="0" smtClean="0">
                <a:hlinkClick r:id="rId4"/>
              </a:rPr>
              <a:t>http://www.sciencedirect.com/science/article/pii/S1198743X1462509X#bib1</a:t>
            </a:r>
            <a:r>
              <a:rPr lang="en-US" dirty="0" smtClean="0"/>
              <a:t> </a:t>
            </a:r>
          </a:p>
          <a:p>
            <a:r>
              <a:rPr lang="en-US" dirty="0" smtClean="0">
                <a:hlinkClick r:id="rId5"/>
              </a:rPr>
              <a:t>http://journals.plos.org/plospathogens/article?id=10.1371/journal.ppat.1002567</a:t>
            </a:r>
            <a:r>
              <a:rPr lang="en-US" dirty="0" smtClean="0"/>
              <a:t> </a:t>
            </a:r>
          </a:p>
          <a:p>
            <a:r>
              <a:rPr lang="en-US" dirty="0" smtClean="0">
                <a:hlinkClick r:id="rId6"/>
              </a:rPr>
              <a:t>https://www.ncbi.nlm.nih.gov/books/NBK7752/</a:t>
            </a:r>
            <a:r>
              <a:rPr lang="en-US" dirty="0" smtClean="0"/>
              <a:t> </a:t>
            </a:r>
            <a:endParaRPr lang="en-US" dirty="0"/>
          </a:p>
        </p:txBody>
      </p:sp>
    </p:spTree>
    <p:extLst>
      <p:ext uri="{BB962C8B-B14F-4D97-AF65-F5344CB8AC3E}">
        <p14:creationId xmlns:p14="http://schemas.microsoft.com/office/powerpoint/2010/main" val="20619159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604DF55-F334-467D-8DD1-F0A485B4C247}"/>
              </a:ext>
            </a:extLst>
          </p:cNvPr>
          <p:cNvSpPr>
            <a:spLocks noGrp="1"/>
          </p:cNvSpPr>
          <p:nvPr>
            <p:ph type="ctrTitle"/>
          </p:nvPr>
        </p:nvSpPr>
        <p:spPr>
          <a:xfrm>
            <a:off x="2417779" y="802298"/>
            <a:ext cx="8637073" cy="3401402"/>
          </a:xfrm>
        </p:spPr>
        <p:txBody>
          <a:bodyPr>
            <a:normAutofit fontScale="90000"/>
          </a:bodyPr>
          <a:lstStyle/>
          <a:p>
            <a:r>
              <a:rPr lang="en-US" dirty="0"/>
              <a:t>Protozoa: </a:t>
            </a:r>
            <a:r>
              <a:rPr lang="en-US" i="1" dirty="0" smtClean="0"/>
              <a:t>Cryptosporidium</a:t>
            </a:r>
            <a:r>
              <a:rPr lang="en-US" i="1" smtClean="0"/>
              <a:t/>
            </a:r>
            <a:br>
              <a:rPr lang="en-US" i="1" smtClean="0"/>
            </a:br>
            <a:r>
              <a:rPr lang="en-US" i="1" smtClean="0"/>
              <a:t/>
            </a:r>
            <a:br>
              <a:rPr lang="en-US" i="1" smtClean="0"/>
            </a:br>
            <a:r>
              <a:rPr lang="en-US" sz="3100" i="1" smtClean="0"/>
              <a:t>Christian </a:t>
            </a:r>
            <a:r>
              <a:rPr lang="en-US" sz="3100" i="1" dirty="0" smtClean="0"/>
              <a:t>Macias </a:t>
            </a:r>
            <a:r>
              <a:rPr lang="en-US" dirty="0"/>
              <a:t/>
            </a:r>
            <a:br>
              <a:rPr lang="en-US" dirty="0"/>
            </a:br>
            <a:endParaRPr lang="en-US" dirty="0"/>
          </a:p>
        </p:txBody>
      </p:sp>
    </p:spTree>
    <p:extLst>
      <p:ext uri="{BB962C8B-B14F-4D97-AF65-F5344CB8AC3E}">
        <p14:creationId xmlns:p14="http://schemas.microsoft.com/office/powerpoint/2010/main" val="12557744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0A343F-D1DA-44C9-9FCF-3DDDBCF84BFC}"/>
              </a:ext>
            </a:extLst>
          </p:cNvPr>
          <p:cNvSpPr>
            <a:spLocks noGrp="1"/>
          </p:cNvSpPr>
          <p:nvPr>
            <p:ph type="title"/>
          </p:nvPr>
        </p:nvSpPr>
        <p:spPr/>
        <p:txBody>
          <a:bodyPr>
            <a:normAutofit fontScale="90000"/>
          </a:bodyPr>
          <a:lstStyle/>
          <a:p>
            <a:r>
              <a:rPr lang="en-US" dirty="0"/>
              <a:t>-Where does it naturally live?  Soil ? Natural environment.</a:t>
            </a:r>
            <a:br>
              <a:rPr lang="en-US" dirty="0"/>
            </a:br>
            <a:endParaRPr lang="en-US" dirty="0"/>
          </a:p>
        </p:txBody>
      </p:sp>
      <p:sp>
        <p:nvSpPr>
          <p:cNvPr id="3" name="Content Placeholder 2">
            <a:extLst>
              <a:ext uri="{FF2B5EF4-FFF2-40B4-BE49-F238E27FC236}">
                <a16:creationId xmlns:a16="http://schemas.microsoft.com/office/drawing/2014/main" xmlns="" id="{B6EA1DE0-CBA7-44FC-900E-45ED5398B5B6}"/>
              </a:ext>
            </a:extLst>
          </p:cNvPr>
          <p:cNvSpPr>
            <a:spLocks noGrp="1"/>
          </p:cNvSpPr>
          <p:nvPr>
            <p:ph idx="1"/>
          </p:nvPr>
        </p:nvSpPr>
        <p:spPr/>
        <p:txBody>
          <a:bodyPr/>
          <a:lstStyle/>
          <a:p>
            <a:r>
              <a:rPr lang="en-US" dirty="0"/>
              <a:t>Cryptosporidium (crypto) is a unicellular eukaryotic cell that falls under the parasitic protozoa family and the </a:t>
            </a:r>
            <a:r>
              <a:rPr lang="en-US" dirty="0" err="1"/>
              <a:t>Apicomplexa</a:t>
            </a:r>
            <a:r>
              <a:rPr lang="en-US" dirty="0"/>
              <a:t> </a:t>
            </a:r>
            <a:r>
              <a:rPr lang="en-US" dirty="0" err="1"/>
              <a:t>phytlum</a:t>
            </a:r>
            <a:r>
              <a:rPr lang="en-US" dirty="0"/>
              <a:t>. Crypto can be virtually be found in all parts of the world. It is commonly found in fecal matter and areas that fecal matter can be found which include but not limited to soil, water, fecal samples, etc. </a:t>
            </a:r>
          </a:p>
          <a:p>
            <a:endParaRPr lang="en-US" dirty="0"/>
          </a:p>
        </p:txBody>
      </p:sp>
    </p:spTree>
    <p:extLst>
      <p:ext uri="{BB962C8B-B14F-4D97-AF65-F5344CB8AC3E}">
        <p14:creationId xmlns:p14="http://schemas.microsoft.com/office/powerpoint/2010/main" val="3322849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1E7D23-322A-4704-8066-2629F530E4D7}"/>
              </a:ext>
            </a:extLst>
          </p:cNvPr>
          <p:cNvSpPr>
            <a:spLocks noGrp="1"/>
          </p:cNvSpPr>
          <p:nvPr>
            <p:ph type="title"/>
          </p:nvPr>
        </p:nvSpPr>
        <p:spPr/>
        <p:txBody>
          <a:bodyPr/>
          <a:lstStyle/>
          <a:p>
            <a:r>
              <a:rPr lang="en-US" dirty="0"/>
              <a:t>-Region where it can be found</a:t>
            </a:r>
            <a:br>
              <a:rPr lang="en-US" dirty="0"/>
            </a:br>
            <a:endParaRPr lang="en-US" dirty="0"/>
          </a:p>
        </p:txBody>
      </p:sp>
      <p:sp>
        <p:nvSpPr>
          <p:cNvPr id="3" name="Content Placeholder 2">
            <a:extLst>
              <a:ext uri="{FF2B5EF4-FFF2-40B4-BE49-F238E27FC236}">
                <a16:creationId xmlns:a16="http://schemas.microsoft.com/office/drawing/2014/main" xmlns="" id="{A7F092ED-FEEC-4B0D-B98E-24BE6D4BFEB2}"/>
              </a:ext>
            </a:extLst>
          </p:cNvPr>
          <p:cNvSpPr>
            <a:spLocks noGrp="1"/>
          </p:cNvSpPr>
          <p:nvPr>
            <p:ph idx="1"/>
          </p:nvPr>
        </p:nvSpPr>
        <p:spPr/>
        <p:txBody>
          <a:bodyPr/>
          <a:lstStyle/>
          <a:p>
            <a:r>
              <a:rPr lang="en-US" dirty="0"/>
              <a:t>Although crypto can be found in many places, it has predominantly been reported to infect individuals that are exposed to recreational water. Also 3</a:t>
            </a:r>
            <a:r>
              <a:rPr lang="en-US" baseline="30000" dirty="0"/>
              <a:t>rd</a:t>
            </a:r>
            <a:r>
              <a:rPr lang="en-US" dirty="0"/>
              <a:t> world countries (developing countries) are higher susceptible to infection since their water treatment isn’t as efficient in eliminating pathogens from the water. Currently there are various projects that hope to innovate and make the water treatment more efficient and cost effective.</a:t>
            </a:r>
          </a:p>
          <a:p>
            <a:endParaRPr lang="en-US" dirty="0"/>
          </a:p>
        </p:txBody>
      </p:sp>
    </p:spTree>
    <p:extLst>
      <p:ext uri="{BB962C8B-B14F-4D97-AF65-F5344CB8AC3E}">
        <p14:creationId xmlns:p14="http://schemas.microsoft.com/office/powerpoint/2010/main" val="12564287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2DDAEC-7AB0-4AD0-90D9-DA1D4D35BC3A}"/>
              </a:ext>
            </a:extLst>
          </p:cNvPr>
          <p:cNvSpPr>
            <a:spLocks noGrp="1"/>
          </p:cNvSpPr>
          <p:nvPr>
            <p:ph type="title"/>
          </p:nvPr>
        </p:nvSpPr>
        <p:spPr/>
        <p:txBody>
          <a:bodyPr/>
          <a:lstStyle/>
          <a:p>
            <a:r>
              <a:rPr lang="en-US" dirty="0"/>
              <a:t>-Reservoir</a:t>
            </a:r>
            <a:br>
              <a:rPr lang="en-US" dirty="0"/>
            </a:br>
            <a:endParaRPr lang="en-US" dirty="0"/>
          </a:p>
        </p:txBody>
      </p:sp>
      <p:sp>
        <p:nvSpPr>
          <p:cNvPr id="3" name="Content Placeholder 2">
            <a:extLst>
              <a:ext uri="{FF2B5EF4-FFF2-40B4-BE49-F238E27FC236}">
                <a16:creationId xmlns:a16="http://schemas.microsoft.com/office/drawing/2014/main" xmlns="" id="{F8F4E114-06E9-4A0E-9102-6D2DF8882574}"/>
              </a:ext>
            </a:extLst>
          </p:cNvPr>
          <p:cNvSpPr>
            <a:spLocks noGrp="1"/>
          </p:cNvSpPr>
          <p:nvPr>
            <p:ph idx="1"/>
          </p:nvPr>
        </p:nvSpPr>
        <p:spPr/>
        <p:txBody>
          <a:bodyPr/>
          <a:lstStyle/>
          <a:p>
            <a:r>
              <a:rPr lang="en-US" dirty="0"/>
              <a:t>Can be found in natural bodies of water (lakes, rivers, ponds etc.) as well as artificial bodies of water ( pools, man made lakes, dams etc.)</a:t>
            </a:r>
          </a:p>
          <a:p>
            <a:endParaRPr lang="en-US" dirty="0"/>
          </a:p>
        </p:txBody>
      </p:sp>
    </p:spTree>
    <p:extLst>
      <p:ext uri="{BB962C8B-B14F-4D97-AF65-F5344CB8AC3E}">
        <p14:creationId xmlns:p14="http://schemas.microsoft.com/office/powerpoint/2010/main" val="5915524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F7C35F-EC3F-415C-B07A-E70EFE52BA33}"/>
              </a:ext>
            </a:extLst>
          </p:cNvPr>
          <p:cNvSpPr>
            <a:spLocks noGrp="1"/>
          </p:cNvSpPr>
          <p:nvPr>
            <p:ph type="title"/>
          </p:nvPr>
        </p:nvSpPr>
        <p:spPr/>
        <p:txBody>
          <a:bodyPr/>
          <a:lstStyle/>
          <a:p>
            <a:r>
              <a:rPr lang="en-US" dirty="0"/>
              <a:t>-Host Range</a:t>
            </a:r>
            <a:br>
              <a:rPr lang="en-US" dirty="0"/>
            </a:br>
            <a:endParaRPr lang="en-US" dirty="0"/>
          </a:p>
        </p:txBody>
      </p:sp>
      <p:sp>
        <p:nvSpPr>
          <p:cNvPr id="3" name="Content Placeholder 2">
            <a:extLst>
              <a:ext uri="{FF2B5EF4-FFF2-40B4-BE49-F238E27FC236}">
                <a16:creationId xmlns:a16="http://schemas.microsoft.com/office/drawing/2014/main" xmlns="" id="{7B009834-0E8B-43B7-A55B-2F5BE1370CF1}"/>
              </a:ext>
            </a:extLst>
          </p:cNvPr>
          <p:cNvSpPr>
            <a:spLocks noGrp="1"/>
          </p:cNvSpPr>
          <p:nvPr>
            <p:ph idx="1"/>
          </p:nvPr>
        </p:nvSpPr>
        <p:spPr/>
        <p:txBody>
          <a:bodyPr/>
          <a:lstStyle/>
          <a:p>
            <a:r>
              <a:rPr lang="en-US" dirty="0"/>
              <a:t>C.parvus and C. huminis are variations of crypto. These two are the main pathogens that infect humans. Patients with an immune compromised system are at higher risk for infection and illness severity is also higher. </a:t>
            </a:r>
          </a:p>
          <a:p>
            <a:endParaRPr lang="en-US" dirty="0"/>
          </a:p>
        </p:txBody>
      </p:sp>
    </p:spTree>
    <p:extLst>
      <p:ext uri="{BB962C8B-B14F-4D97-AF65-F5344CB8AC3E}">
        <p14:creationId xmlns:p14="http://schemas.microsoft.com/office/powerpoint/2010/main" val="15194520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91B28C-A1FD-427D-8716-620F17523395}"/>
              </a:ext>
            </a:extLst>
          </p:cNvPr>
          <p:cNvSpPr>
            <a:spLocks noGrp="1"/>
          </p:cNvSpPr>
          <p:nvPr>
            <p:ph type="title"/>
          </p:nvPr>
        </p:nvSpPr>
        <p:spPr/>
        <p:txBody>
          <a:bodyPr>
            <a:normAutofit/>
          </a:bodyPr>
          <a:lstStyle/>
          <a:p>
            <a:r>
              <a:rPr lang="en-US" dirty="0"/>
              <a:t>-Predisposing &amp; Occupational Risks Disease?</a:t>
            </a:r>
            <a:br>
              <a:rPr lang="en-US" dirty="0"/>
            </a:br>
            <a:endParaRPr lang="en-US" dirty="0"/>
          </a:p>
        </p:txBody>
      </p:sp>
      <p:sp>
        <p:nvSpPr>
          <p:cNvPr id="3" name="Content Placeholder 2">
            <a:extLst>
              <a:ext uri="{FF2B5EF4-FFF2-40B4-BE49-F238E27FC236}">
                <a16:creationId xmlns:a16="http://schemas.microsoft.com/office/drawing/2014/main" xmlns="" id="{FBB4E6C6-A422-40F3-954F-A15F90301C83}"/>
              </a:ext>
            </a:extLst>
          </p:cNvPr>
          <p:cNvSpPr>
            <a:spLocks noGrp="1"/>
          </p:cNvSpPr>
          <p:nvPr>
            <p:ph idx="1"/>
          </p:nvPr>
        </p:nvSpPr>
        <p:spPr/>
        <p:txBody>
          <a:bodyPr/>
          <a:lstStyle/>
          <a:p>
            <a:r>
              <a:rPr lang="en-US" dirty="0"/>
              <a:t>Individuals who work directly with stool samples or anywhere where fecal matter may be present should take extra precaution. As recommended by the CDC the most effective way to prevent further infection is by handwashing with soap. Although crypto can target several site with in the body; G.I infections are the most common infections reported. </a:t>
            </a:r>
          </a:p>
          <a:p>
            <a:endParaRPr lang="en-US" dirty="0"/>
          </a:p>
        </p:txBody>
      </p:sp>
    </p:spTree>
    <p:extLst>
      <p:ext uri="{BB962C8B-B14F-4D97-AF65-F5344CB8AC3E}">
        <p14:creationId xmlns:p14="http://schemas.microsoft.com/office/powerpoint/2010/main" val="17028099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7A2860-4899-4AA2-96CC-87A7A8C42A74}"/>
              </a:ext>
            </a:extLst>
          </p:cNvPr>
          <p:cNvSpPr>
            <a:spLocks noGrp="1"/>
          </p:cNvSpPr>
          <p:nvPr>
            <p:ph type="title"/>
          </p:nvPr>
        </p:nvSpPr>
        <p:spPr/>
        <p:txBody>
          <a:bodyPr/>
          <a:lstStyle/>
          <a:p>
            <a:r>
              <a:rPr lang="en-US" dirty="0"/>
              <a:t>-Infectious Dose?</a:t>
            </a:r>
            <a:br>
              <a:rPr lang="en-US" dirty="0"/>
            </a:br>
            <a:endParaRPr lang="en-US" dirty="0"/>
          </a:p>
        </p:txBody>
      </p:sp>
      <p:sp>
        <p:nvSpPr>
          <p:cNvPr id="3" name="Content Placeholder 2">
            <a:extLst>
              <a:ext uri="{FF2B5EF4-FFF2-40B4-BE49-F238E27FC236}">
                <a16:creationId xmlns:a16="http://schemas.microsoft.com/office/drawing/2014/main" xmlns="" id="{AA1B8FFD-6879-4BCC-BB4B-67D61CCF7014}"/>
              </a:ext>
            </a:extLst>
          </p:cNvPr>
          <p:cNvSpPr>
            <a:spLocks noGrp="1"/>
          </p:cNvSpPr>
          <p:nvPr>
            <p:ph idx="1"/>
          </p:nvPr>
        </p:nvSpPr>
        <p:spPr/>
        <p:txBody>
          <a:bodyPr/>
          <a:lstStyle/>
          <a:p>
            <a:r>
              <a:rPr lang="en-US" dirty="0"/>
              <a:t>After several experiments it has been determined that the infectious dose varies amongst the genetic variation of the crypto strand. C. </a:t>
            </a:r>
            <a:r>
              <a:rPr lang="en-US" dirty="0" err="1"/>
              <a:t>parvus</a:t>
            </a:r>
            <a:r>
              <a:rPr lang="en-US" dirty="0"/>
              <a:t> and C. huminis are the variation that is found in most humans and animals. </a:t>
            </a:r>
          </a:p>
          <a:p>
            <a:r>
              <a:rPr lang="en-US" dirty="0"/>
              <a:t>In one study to determine the infectious does (ID50) of C. huminis, it was determined that dose of infection ranged from 10-500 (TU502) oocysts. Symptoms of infection varied with oocyst concentration.</a:t>
            </a:r>
          </a:p>
          <a:p>
            <a:endParaRPr lang="en-US" dirty="0"/>
          </a:p>
        </p:txBody>
      </p:sp>
    </p:spTree>
    <p:extLst>
      <p:ext uri="{BB962C8B-B14F-4D97-AF65-F5344CB8AC3E}">
        <p14:creationId xmlns:p14="http://schemas.microsoft.com/office/powerpoint/2010/main" val="17602203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92113B-BCC4-4853-93F6-7177C28664FD}"/>
              </a:ext>
            </a:extLst>
          </p:cNvPr>
          <p:cNvSpPr>
            <a:spLocks noGrp="1"/>
          </p:cNvSpPr>
          <p:nvPr>
            <p:ph type="title"/>
          </p:nvPr>
        </p:nvSpPr>
        <p:spPr/>
        <p:txBody>
          <a:bodyPr/>
          <a:lstStyle/>
          <a:p>
            <a:r>
              <a:rPr lang="en-US" dirty="0"/>
              <a:t>-Mode of transmission?</a:t>
            </a:r>
            <a:br>
              <a:rPr lang="en-US" dirty="0"/>
            </a:br>
            <a:endParaRPr lang="en-US" dirty="0"/>
          </a:p>
        </p:txBody>
      </p:sp>
      <p:sp>
        <p:nvSpPr>
          <p:cNvPr id="3" name="Content Placeholder 2">
            <a:extLst>
              <a:ext uri="{FF2B5EF4-FFF2-40B4-BE49-F238E27FC236}">
                <a16:creationId xmlns:a16="http://schemas.microsoft.com/office/drawing/2014/main" xmlns="" id="{B117A831-4E2C-4E8D-9562-F433DBFD6A91}"/>
              </a:ext>
            </a:extLst>
          </p:cNvPr>
          <p:cNvSpPr>
            <a:spLocks noGrp="1"/>
          </p:cNvSpPr>
          <p:nvPr>
            <p:ph idx="1"/>
          </p:nvPr>
        </p:nvSpPr>
        <p:spPr/>
        <p:txBody>
          <a:bodyPr/>
          <a:lstStyle/>
          <a:p>
            <a:r>
              <a:rPr lang="en-US" dirty="0"/>
              <a:t>Mode of transition can be either direct or indirect. An example of direct infection is when fecal matter containing the shedding of crypto comes into contact with an individual’s mouth. An example of indirect is when an individual ingest water that has been contaminated with crypto by another individual. Common signs and symptoms usually associated with infection can include nausea, vomiting, watery diarrhea, weight loss, abdominal pain and fever. </a:t>
            </a:r>
          </a:p>
          <a:p>
            <a:endParaRPr lang="en-US" dirty="0"/>
          </a:p>
        </p:txBody>
      </p:sp>
    </p:spTree>
    <p:extLst>
      <p:ext uri="{BB962C8B-B14F-4D97-AF65-F5344CB8AC3E}">
        <p14:creationId xmlns:p14="http://schemas.microsoft.com/office/powerpoint/2010/main" val="2882643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32DE14-6DF6-4250-A80A-E8724F61808B}"/>
              </a:ext>
            </a:extLst>
          </p:cNvPr>
          <p:cNvSpPr>
            <a:spLocks noGrp="1"/>
          </p:cNvSpPr>
          <p:nvPr>
            <p:ph type="title"/>
          </p:nvPr>
        </p:nvSpPr>
        <p:spPr/>
        <p:txBody>
          <a:bodyPr/>
          <a:lstStyle/>
          <a:p>
            <a:r>
              <a:rPr lang="en-US" dirty="0"/>
              <a:t>Works Cited</a:t>
            </a:r>
          </a:p>
        </p:txBody>
      </p:sp>
      <p:sp>
        <p:nvSpPr>
          <p:cNvPr id="3" name="Content Placeholder 2">
            <a:extLst>
              <a:ext uri="{FF2B5EF4-FFF2-40B4-BE49-F238E27FC236}">
                <a16:creationId xmlns:a16="http://schemas.microsoft.com/office/drawing/2014/main" xmlns="" id="{84220795-BD48-4F88-86C7-BC47A106827C}"/>
              </a:ext>
            </a:extLst>
          </p:cNvPr>
          <p:cNvSpPr>
            <a:spLocks noGrp="1"/>
          </p:cNvSpPr>
          <p:nvPr>
            <p:ph idx="1"/>
          </p:nvPr>
        </p:nvSpPr>
        <p:spPr/>
        <p:txBody>
          <a:bodyPr>
            <a:normAutofit fontScale="92500" lnSpcReduction="20000"/>
          </a:bodyPr>
          <a:lstStyle/>
          <a:p>
            <a:pPr lvl="0"/>
            <a:r>
              <a:rPr lang="en-US" dirty="0"/>
              <a:t>“Sources of Infection &amp; Risk Factors.” Centers for Disease Control and Prevention, Centers for Disease Control and Prevention, 1 Apr. 2015, </a:t>
            </a:r>
            <a:r>
              <a:rPr lang="en-US" u="sng" dirty="0">
                <a:hlinkClick r:id="rId2"/>
              </a:rPr>
              <a:t>www.cdc.gov/parasites/crypto/infection-sources.html</a:t>
            </a:r>
            <a:r>
              <a:rPr lang="en-US" dirty="0"/>
              <a:t>.</a:t>
            </a:r>
          </a:p>
          <a:p>
            <a:pPr lvl="0"/>
            <a:r>
              <a:rPr lang="en-US" dirty="0" err="1"/>
              <a:t>Jex</a:t>
            </a:r>
            <a:r>
              <a:rPr lang="en-US" dirty="0"/>
              <a:t>, Aaron R., et al. “Classification of Cryptosporidium Species from Patients with Sporadic Cryptosporidiosis by Use of Sequence-Based </a:t>
            </a:r>
            <a:r>
              <a:rPr lang="en-US" dirty="0" err="1"/>
              <a:t>Multilocus</a:t>
            </a:r>
            <a:r>
              <a:rPr lang="en-US" dirty="0"/>
              <a:t> Analysis following Mutation Scanning.” Journal of Clinical Microbiology, American Society for Microbiology (ASM), July 2008, </a:t>
            </a:r>
            <a:r>
              <a:rPr lang="en-US" u="sng" dirty="0">
                <a:hlinkClick r:id="rId3"/>
              </a:rPr>
              <a:t>www.ncbi.nlm.nih.gov/pmc/articles/PMC2446878/</a:t>
            </a:r>
            <a:r>
              <a:rPr lang="en-US" dirty="0"/>
              <a:t>.</a:t>
            </a:r>
          </a:p>
          <a:p>
            <a:pPr lvl="0"/>
            <a:r>
              <a:rPr lang="en-US" dirty="0" err="1"/>
              <a:t>Yaeger</a:t>
            </a:r>
            <a:r>
              <a:rPr lang="en-US" dirty="0"/>
              <a:t>, Robert G. “Protozoa: Structure, Classification, Growth, and Development.” Medical Microbiology. 4th edition., U.S. National Library of Medicine, 1 Jan. 1996, </a:t>
            </a:r>
            <a:r>
              <a:rPr lang="en-US" u="sng" dirty="0">
                <a:hlinkClick r:id="rId4"/>
              </a:rPr>
              <a:t>www.ncbi.nlm.nih.gov/books/NBK8325/</a:t>
            </a:r>
            <a:r>
              <a:rPr lang="en-US" dirty="0"/>
              <a:t>.</a:t>
            </a:r>
          </a:p>
          <a:p>
            <a:endParaRPr lang="en-US" dirty="0"/>
          </a:p>
        </p:txBody>
      </p:sp>
    </p:spTree>
    <p:extLst>
      <p:ext uri="{BB962C8B-B14F-4D97-AF65-F5344CB8AC3E}">
        <p14:creationId xmlns:p14="http://schemas.microsoft.com/office/powerpoint/2010/main" val="1365959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61765F-06A1-4ABC-B8E7-7DE21A30544B}"/>
              </a:ext>
            </a:extLst>
          </p:cNvPr>
          <p:cNvSpPr>
            <a:spLocks noGrp="1"/>
          </p:cNvSpPr>
          <p:nvPr>
            <p:ph type="title"/>
          </p:nvPr>
        </p:nvSpPr>
        <p:spPr/>
        <p:txBody>
          <a:bodyPr/>
          <a:lstStyle/>
          <a:p>
            <a:r>
              <a:rPr lang="en-US" dirty="0"/>
              <a:t>Works Cited</a:t>
            </a:r>
          </a:p>
        </p:txBody>
      </p:sp>
      <p:sp>
        <p:nvSpPr>
          <p:cNvPr id="3" name="Content Placeholder 2">
            <a:extLst>
              <a:ext uri="{FF2B5EF4-FFF2-40B4-BE49-F238E27FC236}">
                <a16:creationId xmlns:a16="http://schemas.microsoft.com/office/drawing/2014/main" xmlns="" id="{C43B5AEE-AA8B-4BFC-BA3D-8C8599593612}"/>
              </a:ext>
            </a:extLst>
          </p:cNvPr>
          <p:cNvSpPr>
            <a:spLocks noGrp="1"/>
          </p:cNvSpPr>
          <p:nvPr>
            <p:ph idx="1"/>
          </p:nvPr>
        </p:nvSpPr>
        <p:spPr/>
        <p:txBody>
          <a:bodyPr/>
          <a:lstStyle/>
          <a:p>
            <a:pPr lvl="0"/>
            <a:r>
              <a:rPr lang="en-US" dirty="0"/>
              <a:t>Pandit, A B, and J K Kumar. “Clean Water for Developing Countries.” Annual review of chemical and biomolecular engineering., U.S. National Library of Medicine, </a:t>
            </a:r>
            <a:r>
              <a:rPr lang="en-US" u="sng" dirty="0">
                <a:hlinkClick r:id="rId2"/>
              </a:rPr>
              <a:t>www.ncbi.nlm.nih.gov/pubmed/26247291</a:t>
            </a:r>
            <a:endParaRPr lang="en-US" dirty="0"/>
          </a:p>
          <a:p>
            <a:pPr lvl="0"/>
            <a:r>
              <a:rPr lang="en-US" dirty="0"/>
              <a:t>“Host range.” Host range - Biology-Online Dictionary,  </a:t>
            </a:r>
            <a:r>
              <a:rPr lang="en-US" u="sng" dirty="0">
                <a:hlinkClick r:id="rId3"/>
              </a:rPr>
              <a:t>www.biologyonline.org/dictionary/Host_range</a:t>
            </a:r>
            <a:r>
              <a:rPr lang="en-US" dirty="0"/>
              <a:t>.</a:t>
            </a:r>
          </a:p>
          <a:p>
            <a:pPr lvl="0"/>
            <a:r>
              <a:rPr lang="en-US" dirty="0"/>
              <a:t>EPA, Environmental Protection Agency, 29 Oct. 2017, cfpub.epa.gov/</a:t>
            </a:r>
            <a:r>
              <a:rPr lang="en-US" dirty="0" err="1"/>
              <a:t>ncer_abstracts</a:t>
            </a:r>
            <a:r>
              <a:rPr lang="en-US" dirty="0"/>
              <a:t>/</a:t>
            </a:r>
            <a:r>
              <a:rPr lang="en-US" dirty="0" err="1"/>
              <a:t>index.cfm</a:t>
            </a:r>
            <a:r>
              <a:rPr lang="en-US" dirty="0"/>
              <a:t>/</a:t>
            </a:r>
            <a:r>
              <a:rPr lang="en-US" dirty="0" err="1"/>
              <a:t>fuseaction</a:t>
            </a:r>
            <a:r>
              <a:rPr lang="en-US" dirty="0"/>
              <a:t>/</a:t>
            </a:r>
            <a:r>
              <a:rPr lang="en-US" dirty="0" err="1"/>
              <a:t>display.highlight</a:t>
            </a:r>
            <a:r>
              <a:rPr lang="en-US" dirty="0"/>
              <a:t>/abstract/866/report/F</a:t>
            </a:r>
          </a:p>
          <a:p>
            <a:endParaRPr lang="en-US" dirty="0"/>
          </a:p>
        </p:txBody>
      </p:sp>
    </p:spTree>
    <p:extLst>
      <p:ext uri="{BB962C8B-B14F-4D97-AF65-F5344CB8AC3E}">
        <p14:creationId xmlns:p14="http://schemas.microsoft.com/office/powerpoint/2010/main" val="1079449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2F9C9B-6C6E-4985-B41D-5929BD9E7FC1}"/>
              </a:ext>
            </a:extLst>
          </p:cNvPr>
          <p:cNvSpPr>
            <a:spLocks noGrp="1"/>
          </p:cNvSpPr>
          <p:nvPr>
            <p:ph type="title"/>
          </p:nvPr>
        </p:nvSpPr>
        <p:spPr/>
        <p:txBody>
          <a:bodyPr/>
          <a:lstStyle/>
          <a:p>
            <a:r>
              <a:rPr lang="en-US" dirty="0"/>
              <a:t>Works Cited</a:t>
            </a:r>
          </a:p>
        </p:txBody>
      </p:sp>
      <p:sp>
        <p:nvSpPr>
          <p:cNvPr id="3" name="Content Placeholder 2">
            <a:extLst>
              <a:ext uri="{FF2B5EF4-FFF2-40B4-BE49-F238E27FC236}">
                <a16:creationId xmlns:a16="http://schemas.microsoft.com/office/drawing/2014/main" xmlns="" id="{638C1217-5ED4-4595-80A3-43576A19A006}"/>
              </a:ext>
            </a:extLst>
          </p:cNvPr>
          <p:cNvSpPr>
            <a:spLocks noGrp="1"/>
          </p:cNvSpPr>
          <p:nvPr>
            <p:ph idx="1"/>
          </p:nvPr>
        </p:nvSpPr>
        <p:spPr/>
        <p:txBody>
          <a:bodyPr/>
          <a:lstStyle/>
          <a:p>
            <a:pPr lvl="0"/>
            <a:r>
              <a:rPr lang="en-US" dirty="0" err="1"/>
              <a:t>Bouzida</a:t>
            </a:r>
            <a:r>
              <a:rPr lang="en-US" dirty="0"/>
              <a:t>, </a:t>
            </a:r>
            <a:r>
              <a:rPr lang="en-US" dirty="0" err="1"/>
              <a:t>Maha</a:t>
            </a:r>
            <a:r>
              <a:rPr lang="en-US" dirty="0"/>
              <a:t>, et al. “</a:t>
            </a:r>
            <a:r>
              <a:rPr lang="en-US" dirty="0" err="1"/>
              <a:t>Maha</a:t>
            </a:r>
            <a:r>
              <a:rPr lang="en-US" dirty="0"/>
              <a:t> </a:t>
            </a:r>
            <a:r>
              <a:rPr lang="en-US" dirty="0" err="1"/>
              <a:t>Bouzid</a:t>
            </a:r>
            <a:r>
              <a:rPr lang="en-US" dirty="0"/>
              <a:t>.” Clinical Microbiology Reviews, 1 Jan. 2013, cmr.asm.org/content/26/1/115.full.</a:t>
            </a:r>
          </a:p>
          <a:p>
            <a:pPr lvl="0"/>
            <a:r>
              <a:rPr lang="en-US" dirty="0"/>
              <a:t>Chappell, C L, et al. “Cryptosporidium </a:t>
            </a:r>
            <a:r>
              <a:rPr lang="en-US" dirty="0" err="1"/>
              <a:t>hominis</a:t>
            </a:r>
            <a:r>
              <a:rPr lang="en-US" dirty="0"/>
              <a:t>: experimental challenge of healthy adults.” The American journal of tropical medicine and hygiene., U.S. National Library of Medicine, Nov. 2006, </a:t>
            </a:r>
            <a:r>
              <a:rPr lang="en-US" u="sng" dirty="0">
                <a:hlinkClick r:id="rId2"/>
              </a:rPr>
              <a:t>www.ncbi.nlm.nih.gov/pubmed/17123976</a:t>
            </a:r>
            <a:endParaRPr lang="en-US" dirty="0"/>
          </a:p>
          <a:p>
            <a:pPr lvl="0"/>
            <a:r>
              <a:rPr lang="en-US" dirty="0"/>
              <a:t>Peng, M. M., et al. “Genetic polymorphism among Cryptosporidium </a:t>
            </a:r>
            <a:r>
              <a:rPr lang="en-US" dirty="0" err="1"/>
              <a:t>parvum</a:t>
            </a:r>
            <a:r>
              <a:rPr lang="en-US" dirty="0"/>
              <a:t> isolates: evidence of two distinct human transmission cycles.” Emerging Infectious Diseases, Centers for Disease Control, 1997, www.ncbi.nlm.nih.gov/pmc/articles/PMC2640093/.</a:t>
            </a:r>
          </a:p>
          <a:p>
            <a:endParaRPr lang="en-US" dirty="0"/>
          </a:p>
        </p:txBody>
      </p:sp>
    </p:spTree>
    <p:extLst>
      <p:ext uri="{BB962C8B-B14F-4D97-AF65-F5344CB8AC3E}">
        <p14:creationId xmlns:p14="http://schemas.microsoft.com/office/powerpoint/2010/main" val="175435809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View">
  <a:themeElements>
    <a:clrScheme name="View">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7B713C7F-58B7-4AE9-B361-B13EB9EC4C0C}"/>
    </a:ext>
  </a:extLst>
</a:theme>
</file>

<file path=ppt/theme/theme3.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4.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5.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6.xml><?xml version="1.0" encoding="utf-8"?>
<a:theme xmlns:a="http://schemas.openxmlformats.org/drawingml/2006/main" name="Parcel">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561</TotalTime>
  <Words>2265</Words>
  <Application>Microsoft Macintosh PowerPoint</Application>
  <PresentationFormat>Widescreen</PresentationFormat>
  <Paragraphs>281</Paragraphs>
  <Slides>59</Slides>
  <Notes>12</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59</vt:i4>
      </vt:variant>
    </vt:vector>
  </HeadingPairs>
  <TitlesOfParts>
    <vt:vector size="76" baseType="lpstr">
      <vt:lpstr>Century Gothic</vt:lpstr>
      <vt:lpstr>Century Schoolbook</vt:lpstr>
      <vt:lpstr>Corbel</vt:lpstr>
      <vt:lpstr>Gill Sans MT</vt:lpstr>
      <vt:lpstr>Rockwell</vt:lpstr>
      <vt:lpstr>Rockwell Condensed</vt:lpstr>
      <vt:lpstr>Rockwell Extra Bold</vt:lpstr>
      <vt:lpstr>Wingdings 2</vt:lpstr>
      <vt:lpstr>Arial</vt:lpstr>
      <vt:lpstr>Calibri</vt:lpstr>
      <vt:lpstr>Wingdings</vt:lpstr>
      <vt:lpstr>Quotable</vt:lpstr>
      <vt:lpstr>View</vt:lpstr>
      <vt:lpstr>Mesh</vt:lpstr>
      <vt:lpstr>Gallery</vt:lpstr>
      <vt:lpstr>Wood Type</vt:lpstr>
      <vt:lpstr>Parcel</vt:lpstr>
      <vt:lpstr>PowerPoint Presentation</vt:lpstr>
      <vt:lpstr>Cyclospora cayetanensis</vt:lpstr>
      <vt:lpstr>Where does it naturally live? Soil? Natural environment?</vt:lpstr>
      <vt:lpstr>Region where it can be found. </vt:lpstr>
      <vt:lpstr>Reservoir</vt:lpstr>
      <vt:lpstr>Host Range </vt:lpstr>
      <vt:lpstr>Predisposing &amp; Occupational Risks Disease? Infectious Dose? </vt:lpstr>
      <vt:lpstr>Risk? </vt:lpstr>
      <vt:lpstr>Mode of transmission? </vt:lpstr>
      <vt:lpstr>Balantidium coli </vt:lpstr>
      <vt:lpstr>Environment </vt:lpstr>
      <vt:lpstr>Location</vt:lpstr>
      <vt:lpstr>Reservoir </vt:lpstr>
      <vt:lpstr>Host Range </vt:lpstr>
      <vt:lpstr>Predisposing Risks </vt:lpstr>
      <vt:lpstr>Occupational Risks </vt:lpstr>
      <vt:lpstr>Infectious Dose </vt:lpstr>
      <vt:lpstr>Mode of Transmission </vt:lpstr>
      <vt:lpstr>Work Cited </vt:lpstr>
      <vt:lpstr>Entamoeba histolytica internal-amoeba tissue lysis</vt:lpstr>
      <vt:lpstr>Environment </vt:lpstr>
      <vt:lpstr>Reservoir </vt:lpstr>
      <vt:lpstr>Host Range</vt:lpstr>
      <vt:lpstr>Risks</vt:lpstr>
      <vt:lpstr>Mode of Transmission</vt:lpstr>
      <vt:lpstr>Protozoa:</vt:lpstr>
      <vt:lpstr>History of G. lamblia</vt:lpstr>
      <vt:lpstr>G. lamblia</vt:lpstr>
      <vt:lpstr>Where is G. Lamblia found?</vt:lpstr>
      <vt:lpstr>Mode of transmission</vt:lpstr>
      <vt:lpstr>PowerPoint Presentation</vt:lpstr>
      <vt:lpstr>Infectious Dose</vt:lpstr>
      <vt:lpstr>Predisposing &amp; Occupational Risks Disease</vt:lpstr>
      <vt:lpstr>Reservoir</vt:lpstr>
      <vt:lpstr>Host Range</vt:lpstr>
      <vt:lpstr>Work Cited</vt:lpstr>
      <vt:lpstr>Toxoplasma gondii </vt:lpstr>
      <vt:lpstr>Where does it naturally live? Soil? Natural environment? </vt:lpstr>
      <vt:lpstr>Region found.  </vt:lpstr>
      <vt:lpstr>Reservoirs </vt:lpstr>
      <vt:lpstr>Host Range</vt:lpstr>
      <vt:lpstr>PowerPoint Presentation</vt:lpstr>
      <vt:lpstr>PowerPoint Presentation</vt:lpstr>
      <vt:lpstr>Predisposing and Occupational Risks  </vt:lpstr>
      <vt:lpstr>Disease</vt:lpstr>
      <vt:lpstr>Infectious dose </vt:lpstr>
      <vt:lpstr>Mode of transmission </vt:lpstr>
      <vt:lpstr>Works Cited </vt:lpstr>
      <vt:lpstr>Protozoa: Cryptosporidium  Christian Macias  </vt:lpstr>
      <vt:lpstr>-Where does it naturally live?  Soil ? Natural environment. </vt:lpstr>
      <vt:lpstr>-Region where it can be found </vt:lpstr>
      <vt:lpstr>-Reservoir </vt:lpstr>
      <vt:lpstr>-Host Range </vt:lpstr>
      <vt:lpstr>-Predisposing &amp; Occupational Risks Disease? </vt:lpstr>
      <vt:lpstr>-Infectious Dose? </vt:lpstr>
      <vt:lpstr>-Mode of transmission? </vt:lpstr>
      <vt:lpstr>Works Cited</vt:lpstr>
      <vt:lpstr>Works Cited</vt:lpstr>
      <vt:lpstr>Works Cited</vt:lpstr>
    </vt:vector>
  </TitlesOfParts>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Balantidium coli</dc:title>
  <dc:creator>Madrigal Jr, Miguel A.</dc:creator>
  <cp:lastModifiedBy>Salinas, Clarisa</cp:lastModifiedBy>
  <cp:revision>16</cp:revision>
  <dcterms:created xsi:type="dcterms:W3CDTF">2017-11-12T23:03:51Z</dcterms:created>
  <dcterms:modified xsi:type="dcterms:W3CDTF">2017-11-14T05:31:05Z</dcterms:modified>
</cp:coreProperties>
</file>